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300" r:id="rId5"/>
    <p:sldId id="301" r:id="rId6"/>
    <p:sldId id="302" r:id="rId7"/>
    <p:sldId id="264" r:id="rId8"/>
    <p:sldId id="259" r:id="rId9"/>
    <p:sldId id="265" r:id="rId10"/>
    <p:sldId id="312" r:id="rId11"/>
    <p:sldId id="271" r:id="rId12"/>
    <p:sldId id="276" r:id="rId13"/>
    <p:sldId id="272" r:id="rId14"/>
    <p:sldId id="320" r:id="rId15"/>
    <p:sldId id="321" r:id="rId16"/>
    <p:sldId id="322" r:id="rId17"/>
    <p:sldId id="323" r:id="rId18"/>
    <p:sldId id="313" r:id="rId19"/>
    <p:sldId id="288" r:id="rId20"/>
    <p:sldId id="283" r:id="rId21"/>
    <p:sldId id="291" r:id="rId22"/>
    <p:sldId id="285" r:id="rId23"/>
    <p:sldId id="282" r:id="rId24"/>
    <p:sldId id="286" r:id="rId25"/>
    <p:sldId id="287" r:id="rId26"/>
    <p:sldId id="293" r:id="rId27"/>
    <p:sldId id="295" r:id="rId28"/>
    <p:sldId id="297" r:id="rId29"/>
    <p:sldId id="298" r:id="rId30"/>
    <p:sldId id="299" r:id="rId31"/>
    <p:sldId id="314" r:id="rId32"/>
    <p:sldId id="309" r:id="rId33"/>
    <p:sldId id="316" r:id="rId34"/>
    <p:sldId id="317" r:id="rId35"/>
    <p:sldId id="318" r:id="rId36"/>
    <p:sldId id="319" r:id="rId37"/>
    <p:sldId id="324" r:id="rId38"/>
    <p:sldId id="315" r:id="rId39"/>
    <p:sldId id="307" r:id="rId40"/>
    <p:sldId id="306" r:id="rId41"/>
    <p:sldId id="308" r:id="rId42"/>
    <p:sldId id="260" r:id="rId43"/>
    <p:sldId id="261" r:id="rId44"/>
  </p:sldIdLst>
  <p:sldSz cx="12192000" cy="6858000"/>
  <p:notesSz cx="6858000" cy="9144000"/>
  <p:embeddedFontLst>
    <p:embeddedFont>
      <p:font typeface="210 옴니고딕 010" panose="02020603020101020101" pitchFamily="18" charset="-127"/>
      <p:regular r:id="rId46"/>
    </p:embeddedFont>
    <p:embeddedFont>
      <p:font typeface="210 옴니고딕 020" panose="02020603020101020101" pitchFamily="18" charset="-127"/>
      <p:regular r:id="rId47"/>
    </p:embeddedFont>
    <p:embeddedFont>
      <p:font typeface="210 옴니고딕 030" panose="02020603020101020101" pitchFamily="18" charset="-127"/>
      <p:regular r:id="rId48"/>
    </p:embeddedFont>
    <p:embeddedFont>
      <p:font typeface="210 옴니고딕 050" panose="02020603020101020101" pitchFamily="18" charset="-127"/>
      <p:regular r:id="rId49"/>
    </p:embeddedFont>
    <p:embeddedFont>
      <p:font typeface="Cambria Math" panose="02040503050406030204" pitchFamily="18" charset="0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B52"/>
    <a:srgbClr val="D9D9D9"/>
    <a:srgbClr val="9CCA7C"/>
    <a:srgbClr val="F4AF80"/>
    <a:srgbClr val="66A2D8"/>
    <a:srgbClr val="FFD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A74CF-68F7-4ED9-AFF2-FE0DB2128849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A33A0-284B-4847-9B1D-0603849BE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8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C75212-60F6-4E00-A0A7-502393139EC6}"/>
              </a:ext>
            </a:extLst>
          </p:cNvPr>
          <p:cNvGrpSpPr/>
          <p:nvPr userDrawn="1"/>
        </p:nvGrpSpPr>
        <p:grpSpPr>
          <a:xfrm>
            <a:off x="381740" y="4856083"/>
            <a:ext cx="11513458" cy="1781528"/>
            <a:chOff x="381740" y="4856083"/>
            <a:chExt cx="11513458" cy="1781528"/>
          </a:xfrm>
        </p:grpSpPr>
        <p:pic>
          <p:nvPicPr>
            <p:cNvPr id="10" name="Google Shape;90;p24">
              <a:extLst>
                <a:ext uri="{FF2B5EF4-FFF2-40B4-BE49-F238E27FC236}">
                  <a16:creationId xmlns:a16="http://schemas.microsoft.com/office/drawing/2014/main" id="{24E5EE8B-1CF8-461E-A35B-04B1E06C70F2}"/>
                </a:ext>
              </a:extLst>
            </p:cNvPr>
            <p:cNvPicPr preferRelativeResize="0"/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9844" y="5461320"/>
              <a:ext cx="1156442" cy="1101967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29E2AFC-4C9F-4618-9371-9F51A12BA4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740" y="6480699"/>
              <a:ext cx="11390050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7FB7671-F8C2-435D-B24C-8E21CD2234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8339" y="4856083"/>
              <a:ext cx="1606859" cy="160685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E96BC65-3443-4633-B51E-CAC2A67815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337" y="5568732"/>
              <a:ext cx="1068879" cy="1068879"/>
            </a:xfrm>
            <a:prstGeom prst="rect">
              <a:avLst/>
            </a:prstGeom>
          </p:spPr>
        </p:pic>
        <p:pic>
          <p:nvPicPr>
            <p:cNvPr id="19" name="Google Shape;87;p24">
              <a:extLst>
                <a:ext uri="{FF2B5EF4-FFF2-40B4-BE49-F238E27FC236}">
                  <a16:creationId xmlns:a16="http://schemas.microsoft.com/office/drawing/2014/main" id="{F2320AEF-3D3C-4951-A513-306626853E83}"/>
                </a:ext>
              </a:extLst>
            </p:cNvPr>
            <p:cNvPicPr preferRelativeResize="0"/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769618" y="5601820"/>
              <a:ext cx="907575" cy="864823"/>
            </a:xfrm>
            <a:prstGeom prst="rect">
              <a:avLst/>
            </a:prstGeom>
          </p:spPr>
        </p:pic>
        <p:pic>
          <p:nvPicPr>
            <p:cNvPr id="20" name="Google Shape;89;p24">
              <a:extLst>
                <a:ext uri="{FF2B5EF4-FFF2-40B4-BE49-F238E27FC236}">
                  <a16:creationId xmlns:a16="http://schemas.microsoft.com/office/drawing/2014/main" id="{652BD88B-CC32-4BBF-BFAE-2076ECA7372A}"/>
                </a:ext>
              </a:extLst>
            </p:cNvPr>
            <p:cNvPicPr preferRelativeResize="0"/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854770" y="5592943"/>
              <a:ext cx="913009" cy="87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59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633CAD-D190-48FE-8D1E-8A06932EB4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D4B2F-8011-489E-AD3B-AFD39A863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6"/>
          <a:stretch/>
        </p:blipFill>
        <p:spPr>
          <a:xfrm>
            <a:off x="0" y="4401835"/>
            <a:ext cx="2627478" cy="24561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8355BB-5F4D-42A0-8B5C-C9942F26F7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43" y="2309656"/>
            <a:ext cx="2627478" cy="2624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BF363C-9B30-420F-81EA-47F5323E1F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4"/>
          <a:stretch/>
        </p:blipFill>
        <p:spPr>
          <a:xfrm>
            <a:off x="0" y="997236"/>
            <a:ext cx="1713544" cy="26248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99528B-80CD-4F52-9EC5-4612BA2116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58"/>
          <a:stretch/>
        </p:blipFill>
        <p:spPr>
          <a:xfrm>
            <a:off x="1096625" y="-1"/>
            <a:ext cx="2627478" cy="14211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472688-81A8-4B35-9B5E-85527E814ED4}"/>
              </a:ext>
            </a:extLst>
          </p:cNvPr>
          <p:cNvSpPr/>
          <p:nvPr userDrawn="1"/>
        </p:nvSpPr>
        <p:spPr>
          <a:xfrm>
            <a:off x="3375694" y="-2"/>
            <a:ext cx="916471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0E9A500-05CD-4401-B21A-76D42024C5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995" y="6420776"/>
            <a:ext cx="1055432" cy="24635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082F26-0D91-4018-A74B-31A8CEC99AF8}"/>
              </a:ext>
            </a:extLst>
          </p:cNvPr>
          <p:cNvCxnSpPr>
            <a:cxnSpLocks/>
          </p:cNvCxnSpPr>
          <p:nvPr userDrawn="1"/>
        </p:nvCxnSpPr>
        <p:spPr>
          <a:xfrm>
            <a:off x="364289" y="1083077"/>
            <a:ext cx="11487400" cy="0"/>
          </a:xfrm>
          <a:prstGeom prst="line">
            <a:avLst/>
          </a:prstGeom>
          <a:ln w="57150" cap="rnd" cmpd="sng">
            <a:solidFill>
              <a:srgbClr val="01AB52">
                <a:alpha val="7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908E80-A2C5-4FA1-A08B-BA8A8FD7B8DE}"/>
              </a:ext>
            </a:extLst>
          </p:cNvPr>
          <p:cNvGrpSpPr/>
          <p:nvPr userDrawn="1"/>
        </p:nvGrpSpPr>
        <p:grpSpPr>
          <a:xfrm>
            <a:off x="520825" y="244121"/>
            <a:ext cx="1059401" cy="709578"/>
            <a:chOff x="1603900" y="1575771"/>
            <a:chExt cx="6785498" cy="45448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51CF714-BBDB-4D0F-9D79-638F0758249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" r="-160"/>
            <a:stretch/>
          </p:blipFill>
          <p:spPr>
            <a:xfrm>
              <a:off x="1603900" y="1575771"/>
              <a:ext cx="6785498" cy="454487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BE6316-BF20-4B72-B02C-0BFF7A95E482}"/>
                </a:ext>
              </a:extLst>
            </p:cNvPr>
            <p:cNvSpPr/>
            <p:nvPr userDrawn="1"/>
          </p:nvSpPr>
          <p:spPr>
            <a:xfrm>
              <a:off x="7847860" y="5801557"/>
              <a:ext cx="443884" cy="235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263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8B41069-3A82-494A-9692-575AEF11BD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38729A-98F0-4FE5-9FB1-EFBB185BF20B}"/>
              </a:ext>
            </a:extLst>
          </p:cNvPr>
          <p:cNvSpPr/>
          <p:nvPr userDrawn="1"/>
        </p:nvSpPr>
        <p:spPr>
          <a:xfrm>
            <a:off x="1246094" y="1370441"/>
            <a:ext cx="9699812" cy="4117118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7E9D5F-1034-481F-9EA2-A7307BEEB5A9}"/>
              </a:ext>
            </a:extLst>
          </p:cNvPr>
          <p:cNvSpPr/>
          <p:nvPr userDrawn="1"/>
        </p:nvSpPr>
        <p:spPr>
          <a:xfrm>
            <a:off x="1246094" y="1370441"/>
            <a:ext cx="9699812" cy="4117118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34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FA1BBA-5729-4ACD-AE63-3B8CC46C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289CA-1165-41BA-B475-0C6177279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133AE-9013-41EA-B44F-5170F1988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DC52C-6DA4-4C2D-8614-FB89545BAB6F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CAE1E-85C9-400A-847D-743637B48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5CBA5-0EBE-4C30-9935-B480303EA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03AE9-9719-440B-B37A-5F53CE38B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0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microsoft.com/office/2007/relationships/hdphoto" Target="../media/hdphoto1.wdp"/><Relationship Id="rId7" Type="http://schemas.openxmlformats.org/officeDocument/2006/relationships/image" Target="../media/image49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0987FE-15AD-46CB-A0E2-4A2782C805D8}"/>
              </a:ext>
            </a:extLst>
          </p:cNvPr>
          <p:cNvSpPr txBox="1"/>
          <p:nvPr/>
        </p:nvSpPr>
        <p:spPr>
          <a:xfrm>
            <a:off x="1857498" y="1085615"/>
            <a:ext cx="8477001" cy="2481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따릉이의</a:t>
            </a:r>
            <a:r>
              <a:rPr lang="ko-KR" altLang="en-US" sz="5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효율적 재배치 및 </a:t>
            </a:r>
            <a:endParaRPr lang="en-US" altLang="ko-KR" sz="5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사용자 안전 서비스 제공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FF2CA7-5A42-46E7-B891-0E6357B1348F}"/>
              </a:ext>
            </a:extLst>
          </p:cNvPr>
          <p:cNvSpPr/>
          <p:nvPr/>
        </p:nvSpPr>
        <p:spPr>
          <a:xfrm>
            <a:off x="811305" y="896470"/>
            <a:ext cx="10569388" cy="2895600"/>
          </a:xfrm>
          <a:prstGeom prst="rect">
            <a:avLst/>
          </a:prstGeom>
          <a:noFill/>
          <a:ln w="76200">
            <a:solidFill>
              <a:srgbClr val="01A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1FF34-AE80-419F-8378-020BD8498A1A}"/>
              </a:ext>
            </a:extLst>
          </p:cNvPr>
          <p:cNvGrpSpPr/>
          <p:nvPr/>
        </p:nvGrpSpPr>
        <p:grpSpPr>
          <a:xfrm>
            <a:off x="3657602" y="4124651"/>
            <a:ext cx="5863354" cy="1281016"/>
            <a:chOff x="4778189" y="4312910"/>
            <a:chExt cx="6483911" cy="12810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8A9EC36-FB03-411D-90E1-8F3ED1C4CC2C}"/>
                </a:ext>
              </a:extLst>
            </p:cNvPr>
            <p:cNvSpPr txBox="1"/>
            <p:nvPr/>
          </p:nvSpPr>
          <p:spPr>
            <a:xfrm>
              <a:off x="4778189" y="4312910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CHAOS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aphicFrame>
          <p:nvGraphicFramePr>
            <p:cNvPr id="6" name="Google Shape;91;p24">
              <a:extLst>
                <a:ext uri="{FF2B5EF4-FFF2-40B4-BE49-F238E27FC236}">
                  <a16:creationId xmlns:a16="http://schemas.microsoft.com/office/drawing/2014/main" id="{4EEA5807-5939-4766-AA0C-8924AFE052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33941309"/>
                </p:ext>
              </p:extLst>
            </p:nvPr>
          </p:nvGraphicFramePr>
          <p:xfrm>
            <a:off x="6699466" y="4313796"/>
            <a:ext cx="4562634" cy="128013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34040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7855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056475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210 옴니고딕 030" panose="02020603020101020101" pitchFamily="18" charset="-127"/>
                            <a:ea typeface="210 옴니고딕 030" panose="02020603020101020101" pitchFamily="18" charset="-127"/>
                          </a:rPr>
                          <a:t>빅데이터</a:t>
                        </a:r>
                        <a:endParaRPr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endParaRPr>
                      </a:p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210 옴니고딕 030" panose="02020603020101020101" pitchFamily="18" charset="-127"/>
                            <a:ea typeface="210 옴니고딕 030" panose="02020603020101020101" pitchFamily="18" charset="-127"/>
                          </a:rPr>
                          <a:t>AI</a:t>
                        </a:r>
                        <a:endParaRPr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endParaRPr>
                      </a:p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210 옴니고딕 030" panose="02020603020101020101" pitchFamily="18" charset="-127"/>
                            <a:ea typeface="210 옴니고딕 030" panose="02020603020101020101" pitchFamily="18" charset="-127"/>
                          </a:rPr>
                          <a:t>IoT</a:t>
                        </a:r>
                        <a:endParaRPr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endParaRPr>
                      </a:p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210 옴니고딕 030" panose="02020603020101020101" pitchFamily="18" charset="-127"/>
                            <a:ea typeface="210 옴니고딕 030" panose="02020603020101020101" pitchFamily="18" charset="-127"/>
                          </a:rPr>
                          <a:t>클라우드</a:t>
                        </a:r>
                        <a:endParaRPr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endParaRP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210 옴니고딕 030" panose="02020603020101020101" pitchFamily="18" charset="-127"/>
                            <a:ea typeface="210 옴니고딕 030" panose="02020603020101020101" pitchFamily="18" charset="-127"/>
                          </a:rPr>
                          <a:t>홍세현</a:t>
                        </a:r>
                        <a:endParaRPr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endParaRPr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210 옴니고딕 030" panose="02020603020101020101" pitchFamily="18" charset="-127"/>
                            <a:ea typeface="210 옴니고딕 030" panose="02020603020101020101" pitchFamily="18" charset="-127"/>
                          </a:rPr>
                          <a:t>정아인, 김현규</a:t>
                        </a:r>
                        <a:endParaRPr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endParaRPr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210 옴니고딕 030" panose="02020603020101020101" pitchFamily="18" charset="-127"/>
                            <a:ea typeface="210 옴니고딕 030" panose="02020603020101020101" pitchFamily="18" charset="-127"/>
                          </a:rPr>
                          <a:t>이정우</a:t>
                        </a:r>
                        <a:endParaRPr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endParaRPr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210 옴니고딕 030" panose="02020603020101020101" pitchFamily="18" charset="-127"/>
                            <a:ea typeface="210 옴니고딕 030" panose="02020603020101020101" pitchFamily="18" charset="-127"/>
                          </a:rPr>
                          <a:t>주성우, 안예진</a:t>
                        </a:r>
                        <a:endParaRPr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endParaRPr>
                      </a:p>
                    </a:txBody>
                    <a:tcPr marL="91425" marR="91425" marT="91425" marB="91425" anchor="ctr">
                      <a:lnL w="9525" cap="flat" cmpd="sng" algn="ctr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3029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956C6-DD48-414A-A9ED-59ED8F4B02C2}"/>
              </a:ext>
            </a:extLst>
          </p:cNvPr>
          <p:cNvSpPr txBox="1"/>
          <p:nvPr/>
        </p:nvSpPr>
        <p:spPr>
          <a:xfrm>
            <a:off x="3993501" y="2767280"/>
            <a:ext cx="42049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빅데이터</a:t>
            </a:r>
            <a:endParaRPr lang="ko-KR" altLang="en-US" sz="8000" dirty="0">
              <a:solidFill>
                <a:srgbClr val="01AB5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9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620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빅데이터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E406A-EEE9-46E8-BF5C-4744BF73006B}"/>
              </a:ext>
            </a:extLst>
          </p:cNvPr>
          <p:cNvSpPr txBox="1"/>
          <p:nvPr/>
        </p:nvSpPr>
        <p:spPr>
          <a:xfrm>
            <a:off x="650937" y="1400051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수집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AA57B4-C816-485B-80E5-920BD6E5BAAC}"/>
              </a:ext>
            </a:extLst>
          </p:cNvPr>
          <p:cNvGrpSpPr/>
          <p:nvPr/>
        </p:nvGrpSpPr>
        <p:grpSpPr>
          <a:xfrm>
            <a:off x="941294" y="2147870"/>
            <a:ext cx="10339932" cy="707886"/>
            <a:chOff x="1183341" y="2273377"/>
            <a:chExt cx="103399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F5BBEB-2CED-4D4F-8613-410C4C0012F0}"/>
                </a:ext>
              </a:extLst>
            </p:cNvPr>
            <p:cNvSpPr txBox="1"/>
            <p:nvPr/>
          </p:nvSpPr>
          <p:spPr>
            <a:xfrm>
              <a:off x="5513294" y="2273377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서울 </a:t>
              </a:r>
              <a:r>
                <a:rPr lang="ko-KR" altLang="en-US" sz="20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열린데이터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광장의 </a:t>
              </a:r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‘</a:t>
              </a:r>
              <a:r>
                <a:rPr lang="ko-KR" altLang="en-US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서울특별시 공공자전거 실시간 대여정보 </a:t>
              </a:r>
              <a:r>
                <a:rPr lang="en-US" altLang="ko-KR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API</a:t>
              </a:r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’ 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이용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FB9EA4-FED2-431C-815F-E3BE4A235C31}"/>
                </a:ext>
              </a:extLst>
            </p:cNvPr>
            <p:cNvSpPr txBox="1"/>
            <p:nvPr/>
          </p:nvSpPr>
          <p:spPr>
            <a:xfrm>
              <a:off x="1183341" y="2442654"/>
              <a:ext cx="2932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실시간 </a:t>
              </a:r>
              <a:r>
                <a:rPr lang="ko-KR" altLang="en-US" sz="20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따릉이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대여 정보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639207B3-BEE0-4B3E-AA24-074C9AC21CFC}"/>
                </a:ext>
              </a:extLst>
            </p:cNvPr>
            <p:cNvSpPr/>
            <p:nvPr/>
          </p:nvSpPr>
          <p:spPr>
            <a:xfrm>
              <a:off x="4527176" y="2442654"/>
              <a:ext cx="466165" cy="369332"/>
            </a:xfrm>
            <a:prstGeom prst="rightArrow">
              <a:avLst/>
            </a:prstGeom>
            <a:solidFill>
              <a:srgbClr val="01AB52"/>
            </a:solidFill>
            <a:ln>
              <a:solidFill>
                <a:srgbClr val="01AB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2A9CDAF-AA2B-487A-9638-F7C573EB1E3B}"/>
              </a:ext>
            </a:extLst>
          </p:cNvPr>
          <p:cNvGrpSpPr/>
          <p:nvPr/>
        </p:nvGrpSpPr>
        <p:grpSpPr>
          <a:xfrm>
            <a:off x="941294" y="3212622"/>
            <a:ext cx="9681098" cy="707886"/>
            <a:chOff x="1183341" y="3168852"/>
            <a:chExt cx="968109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B3F06A-A6E2-4097-88A9-5BCA28BB7C07}"/>
                </a:ext>
              </a:extLst>
            </p:cNvPr>
            <p:cNvSpPr txBox="1"/>
            <p:nvPr/>
          </p:nvSpPr>
          <p:spPr>
            <a:xfrm>
              <a:off x="1183341" y="3360369"/>
              <a:ext cx="2100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실시간 기상 정보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6FC8A554-94FA-4A7D-B2AC-5D834D4E036D}"/>
                </a:ext>
              </a:extLst>
            </p:cNvPr>
            <p:cNvSpPr/>
            <p:nvPr/>
          </p:nvSpPr>
          <p:spPr>
            <a:xfrm>
              <a:off x="4527176" y="3338129"/>
              <a:ext cx="466165" cy="369332"/>
            </a:xfrm>
            <a:prstGeom prst="rightArrow">
              <a:avLst/>
            </a:prstGeom>
            <a:solidFill>
              <a:srgbClr val="01AB52"/>
            </a:solidFill>
            <a:ln>
              <a:solidFill>
                <a:srgbClr val="01AB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85981F-55C4-4EBD-BA9B-04E003FE0100}"/>
                </a:ext>
              </a:extLst>
            </p:cNvPr>
            <p:cNvSpPr txBox="1"/>
            <p:nvPr/>
          </p:nvSpPr>
          <p:spPr>
            <a:xfrm>
              <a:off x="5513294" y="3168852"/>
              <a:ext cx="5351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Selenium 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라이브러리를 이용해</a:t>
              </a:r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기상청 날씨누리의 </a:t>
              </a:r>
              <a:r>
                <a:rPr lang="ko-KR" altLang="en-US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현재 지상관측자료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20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크롤링</a:t>
              </a:r>
              <a:endPara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089F80-2709-4A7E-A81A-D23F444046F6}"/>
              </a:ext>
            </a:extLst>
          </p:cNvPr>
          <p:cNvGrpSpPr/>
          <p:nvPr/>
        </p:nvGrpSpPr>
        <p:grpSpPr>
          <a:xfrm>
            <a:off x="941294" y="4277374"/>
            <a:ext cx="10791978" cy="707886"/>
            <a:chOff x="1183341" y="3168852"/>
            <a:chExt cx="10791978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46A715-0C0B-42C6-B433-8FDB89494E60}"/>
                </a:ext>
              </a:extLst>
            </p:cNvPr>
            <p:cNvSpPr txBox="1"/>
            <p:nvPr/>
          </p:nvSpPr>
          <p:spPr>
            <a:xfrm>
              <a:off x="1183341" y="3360369"/>
              <a:ext cx="2291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기초통계 </a:t>
              </a:r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&amp; 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시각화</a:t>
              </a: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107E21BC-635E-451C-8A5C-82A6393959BA}"/>
                </a:ext>
              </a:extLst>
            </p:cNvPr>
            <p:cNvSpPr/>
            <p:nvPr/>
          </p:nvSpPr>
          <p:spPr>
            <a:xfrm>
              <a:off x="4527176" y="3338129"/>
              <a:ext cx="466165" cy="369332"/>
            </a:xfrm>
            <a:prstGeom prst="rightArrow">
              <a:avLst/>
            </a:prstGeom>
            <a:solidFill>
              <a:srgbClr val="01AB52"/>
            </a:solidFill>
            <a:ln>
              <a:solidFill>
                <a:srgbClr val="01AB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D8174F-2978-4C9D-BF2E-01A6AA847CF1}"/>
                </a:ext>
              </a:extLst>
            </p:cNvPr>
            <p:cNvSpPr txBox="1"/>
            <p:nvPr/>
          </p:nvSpPr>
          <p:spPr>
            <a:xfrm>
              <a:off x="5513294" y="3168852"/>
              <a:ext cx="6462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서울 </a:t>
              </a:r>
              <a:r>
                <a:rPr lang="ko-KR" altLang="en-US" sz="20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열린데이터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광장의</a:t>
              </a:r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‘</a:t>
              </a:r>
              <a:r>
                <a:rPr lang="ko-KR" altLang="en-US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서울특별시 공공자전거 이용정보</a:t>
              </a:r>
              <a:r>
                <a:rPr lang="en-US" altLang="ko-KR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월별</a:t>
              </a:r>
              <a:r>
                <a:rPr lang="en-US" altLang="ko-KR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), </a:t>
              </a:r>
              <a:r>
                <a:rPr lang="ko-KR" altLang="en-US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이용현황</a:t>
              </a:r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’ 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이용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B7EF4B-9937-41BA-9D6F-75799848D318}"/>
              </a:ext>
            </a:extLst>
          </p:cNvPr>
          <p:cNvGrpSpPr/>
          <p:nvPr/>
        </p:nvGrpSpPr>
        <p:grpSpPr>
          <a:xfrm>
            <a:off x="941294" y="5342126"/>
            <a:ext cx="10971515" cy="1015663"/>
            <a:chOff x="1183341" y="3168852"/>
            <a:chExt cx="10971515" cy="1015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E4607C-DB5C-4FDA-9821-76704A2DF4FD}"/>
                </a:ext>
              </a:extLst>
            </p:cNvPr>
            <p:cNvSpPr txBox="1"/>
            <p:nvPr/>
          </p:nvSpPr>
          <p:spPr>
            <a:xfrm>
              <a:off x="1183341" y="3360369"/>
              <a:ext cx="13452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예측 모델 </a:t>
              </a: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74F41386-EE2C-4C42-93F7-40CB5BC85B98}"/>
                </a:ext>
              </a:extLst>
            </p:cNvPr>
            <p:cNvSpPr/>
            <p:nvPr/>
          </p:nvSpPr>
          <p:spPr>
            <a:xfrm>
              <a:off x="4527176" y="3338129"/>
              <a:ext cx="466165" cy="369332"/>
            </a:xfrm>
            <a:prstGeom prst="rightArrow">
              <a:avLst/>
            </a:prstGeom>
            <a:solidFill>
              <a:srgbClr val="01AB52"/>
            </a:solidFill>
            <a:ln>
              <a:solidFill>
                <a:srgbClr val="01AB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5E8A04-1C6E-4B88-8145-4E3D888B8EBE}"/>
                </a:ext>
              </a:extLst>
            </p:cNvPr>
            <p:cNvSpPr txBox="1"/>
            <p:nvPr/>
          </p:nvSpPr>
          <p:spPr>
            <a:xfrm>
              <a:off x="5513294" y="3168852"/>
              <a:ext cx="66415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서울 </a:t>
              </a:r>
              <a:r>
                <a:rPr lang="ko-KR" altLang="en-US" sz="20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열린데이터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광장의</a:t>
              </a:r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‘</a:t>
              </a:r>
              <a:r>
                <a:rPr lang="ko-KR" altLang="en-US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서울특별시 공공자전거 대여이력 정보</a:t>
              </a:r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’ </a:t>
              </a:r>
            </a:p>
            <a:p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‘</a:t>
              </a:r>
              <a:r>
                <a:rPr lang="ko-KR" altLang="en-US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서울특별시 공공자전거 이용정보</a:t>
              </a:r>
              <a:r>
                <a:rPr lang="en-US" altLang="ko-KR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월별</a:t>
              </a:r>
              <a:r>
                <a:rPr lang="en-US" altLang="ko-KR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), (</a:t>
              </a:r>
              <a:r>
                <a:rPr lang="ko-KR" altLang="en-US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시간대별</a:t>
              </a:r>
              <a:r>
                <a:rPr lang="en-US" altLang="ko-KR" sz="2000" dirty="0">
                  <a:solidFill>
                    <a:srgbClr val="01AB52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’ 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이용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86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6192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빅데이터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6D429-888B-410F-8D1C-8AA58C46CEB1}"/>
              </a:ext>
            </a:extLst>
          </p:cNvPr>
          <p:cNvSpPr txBox="1"/>
          <p:nvPr/>
        </p:nvSpPr>
        <p:spPr>
          <a:xfrm>
            <a:off x="645459" y="1586753"/>
            <a:ext cx="8294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PYTHON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Pandas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라이브러리를 사용해 데이터 </a:t>
            </a:r>
            <a:r>
              <a:rPr lang="ko-KR" altLang="en-US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C40C-B514-44A0-B545-C299BAC01FF3}"/>
              </a:ext>
            </a:extLst>
          </p:cNvPr>
          <p:cNvSpPr txBox="1"/>
          <p:nvPr/>
        </p:nvSpPr>
        <p:spPr>
          <a:xfrm>
            <a:off x="2178424" y="2358334"/>
            <a:ext cx="6877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이용시간이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분이거나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이용거리가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5m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이하인 데이터 제거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666C5-AA0F-4902-AF2A-1F7464141DD3}"/>
              </a:ext>
            </a:extLst>
          </p:cNvPr>
          <p:cNvSpPr txBox="1"/>
          <p:nvPr/>
        </p:nvSpPr>
        <p:spPr>
          <a:xfrm>
            <a:off x="2178424" y="3037582"/>
            <a:ext cx="7757252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실시간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API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대여소 정보와 데이터의 대여소 정보가 일치하지 않음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폐쇄되어 실시간으로 정보를 가져올 수 없는 대여소 제거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9F775-B2DE-4A00-B2F0-17C19269D032}"/>
              </a:ext>
            </a:extLst>
          </p:cNvPr>
          <p:cNvSpPr txBox="1"/>
          <p:nvPr/>
        </p:nvSpPr>
        <p:spPr>
          <a:xfrm>
            <a:off x="645459" y="4809583"/>
            <a:ext cx="799610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대여소별 예측을 위해 데이터를 구별 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-&gt;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대여소별 분리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대여소별 대여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반납 정보와 날씨정보를 병합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4FB69FA-F1FC-4367-96A6-F20F4392E834}"/>
              </a:ext>
            </a:extLst>
          </p:cNvPr>
          <p:cNvSpPr/>
          <p:nvPr/>
        </p:nvSpPr>
        <p:spPr>
          <a:xfrm>
            <a:off x="1183341" y="2765955"/>
            <a:ext cx="546847" cy="461665"/>
          </a:xfrm>
          <a:prstGeom prst="rightArrow">
            <a:avLst/>
          </a:prstGeom>
          <a:solidFill>
            <a:srgbClr val="01AB52"/>
          </a:solidFill>
          <a:ln>
            <a:solidFill>
              <a:srgbClr val="01A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7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620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빅데이터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4C3460-9629-49BF-89F8-9809FE286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8" y="1994835"/>
            <a:ext cx="2495050" cy="2495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7120EB-5E14-4D91-8B91-F48AAE161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84" y="1995701"/>
            <a:ext cx="2495050" cy="2495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0324E7-5C5F-454A-94B0-68996AA7B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27" y="1994835"/>
            <a:ext cx="2495050" cy="2495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AF5B91-A313-4697-9F0C-8C66953A8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05" y="1994835"/>
            <a:ext cx="2495050" cy="2495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66C154-8E6F-4604-985E-C7E484F1C0DF}"/>
              </a:ext>
            </a:extLst>
          </p:cNvPr>
          <p:cNvSpPr txBox="1"/>
          <p:nvPr/>
        </p:nvSpPr>
        <p:spPr>
          <a:xfrm>
            <a:off x="1057242" y="1383254"/>
            <a:ext cx="746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 및 예측의 방향을 잡기위해 기초통계 시각화 실시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2A460-E5DB-4C8B-9326-5E277DC5A167}"/>
              </a:ext>
            </a:extLst>
          </p:cNvPr>
          <p:cNvSpPr txBox="1"/>
          <p:nvPr/>
        </p:nvSpPr>
        <p:spPr>
          <a:xfrm>
            <a:off x="1513894" y="4453823"/>
            <a:ext cx="126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월별 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7F5860-28EB-498F-9957-57E5DAC30E95}"/>
              </a:ext>
            </a:extLst>
          </p:cNvPr>
          <p:cNvSpPr txBox="1"/>
          <p:nvPr/>
        </p:nvSpPr>
        <p:spPr>
          <a:xfrm>
            <a:off x="4203953" y="4453823"/>
            <a:ext cx="151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계절별 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D56DCD-99EA-4131-A4F0-BA6CABC8968E}"/>
              </a:ext>
            </a:extLst>
          </p:cNvPr>
          <p:cNvSpPr txBox="1"/>
          <p:nvPr/>
        </p:nvSpPr>
        <p:spPr>
          <a:xfrm>
            <a:off x="6654754" y="4453823"/>
            <a:ext cx="15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요일별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816A7-9D53-49FB-9289-89C68390C853}"/>
              </a:ext>
            </a:extLst>
          </p:cNvPr>
          <p:cNvSpPr txBox="1"/>
          <p:nvPr/>
        </p:nvSpPr>
        <p:spPr>
          <a:xfrm>
            <a:off x="9263070" y="4453823"/>
            <a:ext cx="143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시간별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C8751-E0AE-4F71-996A-0FB56DCDF4DE}"/>
              </a:ext>
            </a:extLst>
          </p:cNvPr>
          <p:cNvSpPr txBox="1"/>
          <p:nvPr/>
        </p:nvSpPr>
        <p:spPr>
          <a:xfrm>
            <a:off x="1057242" y="5013082"/>
            <a:ext cx="9105378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가장 많은 이용은 여름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겨울철에는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사용이 현저하게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줄어들음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주말보다 평일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이용량이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더 많음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출근시간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(7:00 ~9:00)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 퇴근시간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(17:00 ~19:00)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이용량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변화 확인 가능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717C0-4DFC-46A2-A177-941BEBB97DC8}"/>
              </a:ext>
            </a:extLst>
          </p:cNvPr>
          <p:cNvSpPr txBox="1"/>
          <p:nvPr/>
        </p:nvSpPr>
        <p:spPr>
          <a:xfrm>
            <a:off x="8522747" y="1460196"/>
            <a:ext cx="2816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(2019</a:t>
            </a:r>
            <a:r>
              <a:rPr lang="ko-KR" altLang="en-US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년 </a:t>
            </a:r>
            <a:r>
              <a: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6</a:t>
            </a:r>
            <a:r>
              <a:rPr lang="ko-KR" altLang="en-US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월 </a:t>
            </a:r>
            <a:r>
              <a: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~</a:t>
            </a:r>
            <a:r>
              <a:rPr lang="ko-KR" altLang="en-US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</a:t>
            </a:r>
            <a:r>
              <a: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2020</a:t>
            </a:r>
            <a:r>
              <a:rPr lang="ko-KR" altLang="en-US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년 </a:t>
            </a:r>
            <a:r>
              <a: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6</a:t>
            </a:r>
            <a:r>
              <a:rPr lang="ko-KR" altLang="en-US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월 분석</a:t>
            </a:r>
            <a:r>
              <a: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)</a:t>
            </a:r>
            <a:endParaRPr lang="ko-KR" altLang="en-US" sz="14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54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B5C17-BD17-4C5C-AB88-CC86B5C77964}"/>
              </a:ext>
            </a:extLst>
          </p:cNvPr>
          <p:cNvSpPr txBox="1"/>
          <p:nvPr/>
        </p:nvSpPr>
        <p:spPr>
          <a:xfrm>
            <a:off x="1810870" y="322730"/>
            <a:ext cx="620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빅데이터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DF620-F91D-444E-9AF2-3D602DD934FD}"/>
              </a:ext>
            </a:extLst>
          </p:cNvPr>
          <p:cNvSpPr txBox="1"/>
          <p:nvPr/>
        </p:nvSpPr>
        <p:spPr>
          <a:xfrm>
            <a:off x="672353" y="1308880"/>
            <a:ext cx="3704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사용할 모델 정하기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CB231-9A58-4299-AF72-9CE2C8119611}"/>
              </a:ext>
            </a:extLst>
          </p:cNvPr>
          <p:cNvSpPr txBox="1"/>
          <p:nvPr/>
        </p:nvSpPr>
        <p:spPr>
          <a:xfrm>
            <a:off x="1080957" y="2169741"/>
            <a:ext cx="4100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적합한 모델을 정하기 위해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별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MAE(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평균절대오차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측정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D260B-7A69-4A9C-A191-7A0CBD325D0D}"/>
              </a:ext>
            </a:extLst>
          </p:cNvPr>
          <p:cNvSpPr txBox="1"/>
          <p:nvPr/>
        </p:nvSpPr>
        <p:spPr>
          <a:xfrm>
            <a:off x="1858905" y="3090959"/>
            <a:ext cx="2287806" cy="3381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LinearRegression</a:t>
            </a: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Ridge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Lasso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ElasticNet</a:t>
            </a: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LassoLars</a:t>
            </a: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LogisticRegression</a:t>
            </a: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Perceptron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XGBRegressor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446AB1-E31C-4243-961F-E7B046EF8AE3}"/>
              </a:ext>
            </a:extLst>
          </p:cNvPr>
          <p:cNvSpPr/>
          <p:nvPr/>
        </p:nvSpPr>
        <p:spPr>
          <a:xfrm>
            <a:off x="5758674" y="3605952"/>
            <a:ext cx="600635" cy="499881"/>
          </a:xfrm>
          <a:prstGeom prst="rightArrow">
            <a:avLst/>
          </a:prstGeom>
          <a:solidFill>
            <a:srgbClr val="01AB52"/>
          </a:solidFill>
          <a:ln>
            <a:solidFill>
              <a:srgbClr val="01A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9DEB48-4D96-4B01-B593-A38AA6874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73" y="1747785"/>
            <a:ext cx="4430574" cy="4430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4E81D6-2369-468B-A5CD-9DE43EB6BEB0}"/>
              </a:ext>
            </a:extLst>
          </p:cNvPr>
          <p:cNvSpPr txBox="1"/>
          <p:nvPr/>
        </p:nvSpPr>
        <p:spPr>
          <a:xfrm>
            <a:off x="7060202" y="5951410"/>
            <a:ext cx="4498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XGBoost</a:t>
            </a:r>
            <a:r>
              <a:rPr lang="ko-KR" altLang="en-US" sz="20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sz="20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MAE </a:t>
            </a:r>
            <a:r>
              <a:rPr lang="ko-KR" altLang="en-US" sz="20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값이 가장 낮아 채택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4335C-54BD-49D0-9A57-11A8C19CD961}"/>
              </a:ext>
            </a:extLst>
          </p:cNvPr>
          <p:cNvSpPr txBox="1"/>
          <p:nvPr/>
        </p:nvSpPr>
        <p:spPr>
          <a:xfrm>
            <a:off x="1080957" y="2825697"/>
            <a:ext cx="4079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강남구</a:t>
            </a:r>
            <a:r>
              <a:rPr lang="en-US" altLang="ko-KR" sz="12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-</a:t>
            </a:r>
            <a:r>
              <a:rPr lang="ko-KR" altLang="en-US" sz="12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현대고등학교 건너편 대여소의 대여건수로 측정 </a:t>
            </a:r>
          </a:p>
        </p:txBody>
      </p:sp>
    </p:spTree>
    <p:extLst>
      <p:ext uri="{BB962C8B-B14F-4D97-AF65-F5344CB8AC3E}">
        <p14:creationId xmlns:p14="http://schemas.microsoft.com/office/powerpoint/2010/main" val="14218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04D1BA-0EDD-49C7-9826-6158ABB01B1C}"/>
              </a:ext>
            </a:extLst>
          </p:cNvPr>
          <p:cNvSpPr txBox="1"/>
          <p:nvPr/>
        </p:nvSpPr>
        <p:spPr>
          <a:xfrm>
            <a:off x="1810870" y="322730"/>
            <a:ext cx="620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빅데이터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43C2D-ACE0-423C-91A2-7F7C6F822615}"/>
              </a:ext>
            </a:extLst>
          </p:cNvPr>
          <p:cNvSpPr txBox="1"/>
          <p:nvPr/>
        </p:nvSpPr>
        <p:spPr>
          <a:xfrm>
            <a:off x="8901951" y="1438831"/>
            <a:ext cx="1119217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계절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요일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날씨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7BF5F-EEB1-475A-A57A-75FB769EDB72}"/>
              </a:ext>
            </a:extLst>
          </p:cNvPr>
          <p:cNvSpPr txBox="1"/>
          <p:nvPr/>
        </p:nvSpPr>
        <p:spPr>
          <a:xfrm>
            <a:off x="882513" y="1725722"/>
            <a:ext cx="6407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따릉이의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이용에 영향을 미치는 요인들 선정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416A2-C294-46BD-AE03-57575F4860B2}"/>
              </a:ext>
            </a:extLst>
          </p:cNvPr>
          <p:cNvSpPr txBox="1"/>
          <p:nvPr/>
        </p:nvSpPr>
        <p:spPr>
          <a:xfrm>
            <a:off x="882513" y="2868722"/>
            <a:ext cx="6218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</a:t>
            </a:r>
            <a:r>
              <a:rPr lang="ko-KR" altLang="en-US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피쳐로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이용해 대여소별 모델 생성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D647A-62B8-462E-8351-05FA36D03F6A}"/>
              </a:ext>
            </a:extLst>
          </p:cNvPr>
          <p:cNvSpPr txBox="1"/>
          <p:nvPr/>
        </p:nvSpPr>
        <p:spPr>
          <a:xfrm>
            <a:off x="885937" y="4011722"/>
            <a:ext cx="1030442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생성 후 모델의 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score = 0.6389113422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Score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값을 올리기 위해 전진 선택법으로 변수 선택 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-&gt; score = 0.653955</a:t>
            </a:r>
            <a:endParaRPr lang="ko-KR" altLang="en-US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</a:t>
            </a:r>
            <a:endParaRPr lang="ko-KR" altLang="en-US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D469BC7-7195-48AB-8853-027CEB54E75F}"/>
              </a:ext>
            </a:extLst>
          </p:cNvPr>
          <p:cNvSpPr/>
          <p:nvPr/>
        </p:nvSpPr>
        <p:spPr>
          <a:xfrm>
            <a:off x="7738270" y="1725722"/>
            <a:ext cx="412376" cy="389947"/>
          </a:xfrm>
          <a:prstGeom prst="rightArrow">
            <a:avLst/>
          </a:prstGeom>
          <a:solidFill>
            <a:srgbClr val="01AB52"/>
          </a:solidFill>
          <a:ln>
            <a:solidFill>
              <a:srgbClr val="01A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9A029-5A88-479D-9BEB-667101B693A5}"/>
              </a:ext>
            </a:extLst>
          </p:cNvPr>
          <p:cNvSpPr txBox="1"/>
          <p:nvPr/>
        </p:nvSpPr>
        <p:spPr>
          <a:xfrm>
            <a:off x="882513" y="5188510"/>
            <a:ext cx="992932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변수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요일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~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반납시간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기온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강수량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풍속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풍향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습도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적설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이중 적설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풍향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목요일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수요일 제외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715F0-D577-40B3-A44C-52B37BCB9AB1}"/>
              </a:ext>
            </a:extLst>
          </p:cNvPr>
          <p:cNvSpPr txBox="1"/>
          <p:nvPr/>
        </p:nvSpPr>
        <p:spPr>
          <a:xfrm>
            <a:off x="7493073" y="4268107"/>
            <a:ext cx="4447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(</a:t>
            </a:r>
            <a:r>
              <a:rPr lang="ko-KR" altLang="en-US" sz="12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강남구</a:t>
            </a:r>
            <a:r>
              <a:rPr lang="en-US" altLang="ko-KR" sz="12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-</a:t>
            </a:r>
            <a:r>
              <a:rPr lang="ko-KR" altLang="en-US" sz="12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현대고등학교 건너편 대여소의 대여건수로 만든 모델</a:t>
            </a:r>
            <a:r>
              <a:rPr lang="en-US" altLang="ko-KR" sz="12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)</a:t>
            </a:r>
            <a:r>
              <a:rPr lang="ko-KR" altLang="en-US" sz="12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EC15C-D7BF-4412-99A4-5453077D3B3F}"/>
              </a:ext>
            </a:extLst>
          </p:cNvPr>
          <p:cNvSpPr txBox="1"/>
          <p:nvPr/>
        </p:nvSpPr>
        <p:spPr>
          <a:xfrm>
            <a:off x="1328506" y="333038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(</a:t>
            </a:r>
            <a:r>
              <a:rPr lang="ko-KR" altLang="en-US" sz="1400" dirty="0" err="1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n_estimators</a:t>
            </a:r>
            <a:r>
              <a:rPr lang="ko-KR" altLang="en-US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=500, </a:t>
            </a:r>
            <a:r>
              <a:rPr lang="ko-KR" altLang="en-US" sz="1400" dirty="0" err="1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max_depth</a:t>
            </a:r>
            <a:r>
              <a:rPr lang="ko-KR" altLang="en-US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=10</a:t>
            </a:r>
            <a:r>
              <a: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)</a:t>
            </a:r>
            <a:endParaRPr lang="ko-KR" altLang="en-US" sz="14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052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04D1BA-0EDD-49C7-9826-6158ABB01B1C}"/>
              </a:ext>
            </a:extLst>
          </p:cNvPr>
          <p:cNvSpPr txBox="1"/>
          <p:nvPr/>
        </p:nvSpPr>
        <p:spPr>
          <a:xfrm>
            <a:off x="1810870" y="322730"/>
            <a:ext cx="620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빅데이터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03AEB-0506-403D-AD5F-EC41B876F252}"/>
              </a:ext>
            </a:extLst>
          </p:cNvPr>
          <p:cNvSpPr txBox="1"/>
          <p:nvPr/>
        </p:nvSpPr>
        <p:spPr>
          <a:xfrm>
            <a:off x="762000" y="1554196"/>
            <a:ext cx="5787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대여소 모델을 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EC2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거치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7200E-D9C2-48A7-AD9F-4A42E108D181}"/>
              </a:ext>
            </a:extLst>
          </p:cNvPr>
          <p:cNvSpPr txBox="1"/>
          <p:nvPr/>
        </p:nvSpPr>
        <p:spPr>
          <a:xfrm>
            <a:off x="762000" y="2540279"/>
            <a:ext cx="684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5.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시간마다 </a:t>
            </a:r>
            <a:r>
              <a:rPr lang="ko-KR" altLang="en-US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따릉이의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실시간 대여 정보 가져옴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8023D9-92D8-410C-BD3F-DFB9F08C8DCB}"/>
              </a:ext>
            </a:extLst>
          </p:cNvPr>
          <p:cNvGrpSpPr/>
          <p:nvPr/>
        </p:nvGrpSpPr>
        <p:grpSpPr>
          <a:xfrm>
            <a:off x="1272988" y="3405545"/>
            <a:ext cx="5982366" cy="461665"/>
            <a:chOff x="1272988" y="3378789"/>
            <a:chExt cx="5982366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4F1895-A0A0-4401-BC2E-751B7A0CF604}"/>
                </a:ext>
              </a:extLst>
            </p:cNvPr>
            <p:cNvSpPr txBox="1"/>
            <p:nvPr/>
          </p:nvSpPr>
          <p:spPr>
            <a:xfrm>
              <a:off x="1816044" y="3378789"/>
              <a:ext cx="54393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현재 날씨 데이터와 시간</a:t>
              </a:r>
              <a:r>
                <a:rPr lang="en-US" altLang="ko-KR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</a:t>
              </a: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월</a:t>
              </a:r>
              <a:r>
                <a:rPr lang="en-US" altLang="ko-KR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요일 합병</a:t>
              </a:r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0530857-E283-4AD0-AC51-96F38FB9520A}"/>
                </a:ext>
              </a:extLst>
            </p:cNvPr>
            <p:cNvSpPr/>
            <p:nvPr/>
          </p:nvSpPr>
          <p:spPr>
            <a:xfrm>
              <a:off x="1272988" y="3378789"/>
              <a:ext cx="367553" cy="395352"/>
            </a:xfrm>
            <a:prstGeom prst="rightArrow">
              <a:avLst/>
            </a:prstGeom>
            <a:solidFill>
              <a:srgbClr val="01AB52"/>
            </a:solidFill>
            <a:ln>
              <a:solidFill>
                <a:srgbClr val="01AB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E45C37-0807-4294-8BE6-A0CBEE413A7F}"/>
              </a:ext>
            </a:extLst>
          </p:cNvPr>
          <p:cNvGrpSpPr/>
          <p:nvPr/>
        </p:nvGrpSpPr>
        <p:grpSpPr>
          <a:xfrm>
            <a:off x="1272988" y="4270811"/>
            <a:ext cx="9995647" cy="600164"/>
            <a:chOff x="1272988" y="4073885"/>
            <a:chExt cx="9995647" cy="6001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F75F5F-0290-4D19-BC5B-FF7F590594FF}"/>
                </a:ext>
              </a:extLst>
            </p:cNvPr>
            <p:cNvSpPr txBox="1"/>
            <p:nvPr/>
          </p:nvSpPr>
          <p:spPr>
            <a:xfrm>
              <a:off x="1810870" y="4073885"/>
              <a:ext cx="945776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이를 대여</a:t>
              </a:r>
              <a:r>
                <a:rPr lang="en-US" altLang="ko-KR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반납 모델에 각각 넣어 </a:t>
              </a:r>
              <a:r>
                <a:rPr lang="ko-KR" altLang="en-US" sz="24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예측값을</a:t>
              </a: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얻고</a:t>
              </a:r>
              <a:r>
                <a:rPr lang="en-US" altLang="ko-KR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전체 </a:t>
              </a:r>
              <a:r>
                <a:rPr lang="ko-KR" altLang="en-US" sz="24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예측값을</a:t>
              </a: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구함 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39C36107-F5E7-4BA8-9D2C-92C3D57C884B}"/>
                </a:ext>
              </a:extLst>
            </p:cNvPr>
            <p:cNvSpPr/>
            <p:nvPr/>
          </p:nvSpPr>
          <p:spPr>
            <a:xfrm>
              <a:off x="1272988" y="4255614"/>
              <a:ext cx="367553" cy="395352"/>
            </a:xfrm>
            <a:prstGeom prst="rightArrow">
              <a:avLst/>
            </a:prstGeom>
            <a:solidFill>
              <a:srgbClr val="01AB52"/>
            </a:solidFill>
            <a:ln>
              <a:solidFill>
                <a:srgbClr val="01AB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2058A8-8902-4303-B526-C262AEE276C7}"/>
              </a:ext>
            </a:extLst>
          </p:cNvPr>
          <p:cNvGrpSpPr/>
          <p:nvPr/>
        </p:nvGrpSpPr>
        <p:grpSpPr>
          <a:xfrm>
            <a:off x="1272988" y="5399381"/>
            <a:ext cx="8003387" cy="1154162"/>
            <a:chOff x="1272988" y="5461478"/>
            <a:chExt cx="8003387" cy="11541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203EFD-F975-4601-9C5F-73FBD67F3261}"/>
                </a:ext>
              </a:extLst>
            </p:cNvPr>
            <p:cNvSpPr txBox="1"/>
            <p:nvPr/>
          </p:nvSpPr>
          <p:spPr>
            <a:xfrm>
              <a:off x="1810870" y="5461478"/>
              <a:ext cx="7465505" cy="115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대여소별로 전체 </a:t>
              </a:r>
              <a:r>
                <a:rPr lang="ko-KR" altLang="en-US" sz="24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예측값과</a:t>
              </a: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실시간 대여 정보를 비교해 </a:t>
              </a:r>
              <a:endPara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한 시간 후 이용가능한 자전거의 대수를 표시 </a:t>
              </a: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6A1D738-2C44-46A0-B005-CB1D7A9702BA}"/>
                </a:ext>
              </a:extLst>
            </p:cNvPr>
            <p:cNvSpPr/>
            <p:nvPr/>
          </p:nvSpPr>
          <p:spPr>
            <a:xfrm>
              <a:off x="1272988" y="5643172"/>
              <a:ext cx="367553" cy="395352"/>
            </a:xfrm>
            <a:prstGeom prst="rightArrow">
              <a:avLst/>
            </a:prstGeom>
            <a:solidFill>
              <a:srgbClr val="01AB52"/>
            </a:solidFill>
            <a:ln>
              <a:solidFill>
                <a:srgbClr val="01AB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5550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04D1BA-0EDD-49C7-9826-6158ABB01B1C}"/>
              </a:ext>
            </a:extLst>
          </p:cNvPr>
          <p:cNvSpPr txBox="1"/>
          <p:nvPr/>
        </p:nvSpPr>
        <p:spPr>
          <a:xfrm>
            <a:off x="1810870" y="322730"/>
            <a:ext cx="87863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빅데이터 </a:t>
            </a:r>
            <a:r>
              <a:rPr lang="en-US" altLang="ko-KR" sz="32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Architecture</a:t>
            </a:r>
          </a:p>
          <a:p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DF1C35-7FE4-4682-82F7-A00D1D748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46" y="1230906"/>
            <a:ext cx="4291508" cy="53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96E80-BF64-4172-AF44-1172172D4DF1}"/>
              </a:ext>
            </a:extLst>
          </p:cNvPr>
          <p:cNvSpPr txBox="1"/>
          <p:nvPr/>
        </p:nvSpPr>
        <p:spPr>
          <a:xfrm>
            <a:off x="5504331" y="2767280"/>
            <a:ext cx="11833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endParaRPr lang="ko-KR" altLang="en-US" sz="8000" dirty="0">
              <a:solidFill>
                <a:srgbClr val="01AB5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13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618E2-C014-4F26-9B50-6FE9CD051BF8}"/>
              </a:ext>
            </a:extLst>
          </p:cNvPr>
          <p:cNvSpPr txBox="1"/>
          <p:nvPr/>
        </p:nvSpPr>
        <p:spPr>
          <a:xfrm>
            <a:off x="814799" y="1219511"/>
            <a:ext cx="6840334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YOLO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란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You Only Look Once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기존의 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Object Detector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들과 다른 방식으로 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적당한 성능과 획기적인 속도 향상을 이끌어낸 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Real-time Object Detection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기법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C0354-E8E8-4EE3-A82D-3EFDEC9329E5}"/>
              </a:ext>
            </a:extLst>
          </p:cNvPr>
          <p:cNvSpPr txBox="1"/>
          <p:nvPr/>
        </p:nvSpPr>
        <p:spPr>
          <a:xfrm>
            <a:off x="9136137" y="3145536"/>
            <a:ext cx="2612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간단한 처리과정으로 속도가 매우 빠르다</a:t>
            </a:r>
            <a:r>
              <a:rPr lang="en-US" altLang="ko-KR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A0886-E3D1-43AA-A319-7BB13842A287}"/>
              </a:ext>
            </a:extLst>
          </p:cNvPr>
          <p:cNvSpPr txBox="1"/>
          <p:nvPr/>
        </p:nvSpPr>
        <p:spPr>
          <a:xfrm>
            <a:off x="9136137" y="4066852"/>
            <a:ext cx="2789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</a:t>
            </a:r>
            <a:r>
              <a:rPr lang="en-US" altLang="ko-KR" sz="2000" dirty="0">
                <a:solidFill>
                  <a:srgbClr val="24292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mage</a:t>
            </a:r>
            <a:r>
              <a:rPr lang="ko-KR" altLang="en-US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 전체를 한 번에 바라보는 방식으로</a:t>
            </a:r>
            <a:r>
              <a:rPr lang="en-US" altLang="ko-KR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class</a:t>
            </a:r>
            <a:r>
              <a:rPr lang="ko-KR" altLang="en-US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대한 맥락적 이해도가 높다</a:t>
            </a:r>
            <a:r>
              <a:rPr lang="en-US" altLang="ko-KR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endParaRPr lang="en-US" altLang="ko-KR" sz="2000" b="0" i="0" dirty="0">
              <a:solidFill>
                <a:srgbClr val="24292E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EC258-C2DE-4AFA-AC00-EEACF63F6D3D}"/>
              </a:ext>
            </a:extLst>
          </p:cNvPr>
          <p:cNvSpPr txBox="1"/>
          <p:nvPr/>
        </p:nvSpPr>
        <p:spPr>
          <a:xfrm>
            <a:off x="9136137" y="5499487"/>
            <a:ext cx="2906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Object</a:t>
            </a:r>
            <a:r>
              <a:rPr lang="ko-KR" altLang="en-US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대한 좀 더 일반화된 특징을 학습한다</a:t>
            </a:r>
            <a:r>
              <a:rPr lang="en-US" altLang="ko-KR" sz="2000" b="0" i="0" dirty="0">
                <a:solidFill>
                  <a:srgbClr val="343A4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en-US" altLang="ko-KR" sz="2000" b="0" i="0" dirty="0">
              <a:solidFill>
                <a:srgbClr val="24292E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DEFED8-82B7-4FE3-8905-95EECE8BC6A0}"/>
              </a:ext>
            </a:extLst>
          </p:cNvPr>
          <p:cNvCxnSpPr>
            <a:cxnSpLocks/>
          </p:cNvCxnSpPr>
          <p:nvPr/>
        </p:nvCxnSpPr>
        <p:spPr>
          <a:xfrm flipV="1">
            <a:off x="7452943" y="3781884"/>
            <a:ext cx="563237" cy="716772"/>
          </a:xfrm>
          <a:prstGeom prst="line">
            <a:avLst/>
          </a:prstGeom>
          <a:ln>
            <a:solidFill>
              <a:srgbClr val="01A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9EFF535-2A43-4E09-B9D1-6F0E12767127}"/>
              </a:ext>
            </a:extLst>
          </p:cNvPr>
          <p:cNvCxnSpPr>
            <a:cxnSpLocks/>
          </p:cNvCxnSpPr>
          <p:nvPr/>
        </p:nvCxnSpPr>
        <p:spPr>
          <a:xfrm flipV="1">
            <a:off x="7748655" y="4862310"/>
            <a:ext cx="388863" cy="86080"/>
          </a:xfrm>
          <a:prstGeom prst="line">
            <a:avLst/>
          </a:prstGeom>
          <a:ln>
            <a:solidFill>
              <a:srgbClr val="01A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4B1DB4-5C51-4171-8FEA-114C82D96BE4}"/>
              </a:ext>
            </a:extLst>
          </p:cNvPr>
          <p:cNvCxnSpPr>
            <a:cxnSpLocks/>
          </p:cNvCxnSpPr>
          <p:nvPr/>
        </p:nvCxnSpPr>
        <p:spPr>
          <a:xfrm>
            <a:off x="7754252" y="5654649"/>
            <a:ext cx="286052" cy="142384"/>
          </a:xfrm>
          <a:prstGeom prst="line">
            <a:avLst/>
          </a:prstGeom>
          <a:ln>
            <a:solidFill>
              <a:srgbClr val="01A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9BA09BD-1B7C-4643-9C70-819343836FBD}"/>
              </a:ext>
            </a:extLst>
          </p:cNvPr>
          <p:cNvGrpSpPr/>
          <p:nvPr/>
        </p:nvGrpSpPr>
        <p:grpSpPr>
          <a:xfrm>
            <a:off x="6098970" y="4520510"/>
            <a:ext cx="1649685" cy="1671817"/>
            <a:chOff x="6260895" y="4691960"/>
            <a:chExt cx="1649685" cy="167181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FFCA7E7-A3A8-44FD-9CA0-EEB11E0C5B62}"/>
                </a:ext>
              </a:extLst>
            </p:cNvPr>
            <p:cNvSpPr/>
            <p:nvPr/>
          </p:nvSpPr>
          <p:spPr>
            <a:xfrm>
              <a:off x="6260895" y="4691960"/>
              <a:ext cx="1649685" cy="1671817"/>
            </a:xfrm>
            <a:prstGeom prst="ellipse">
              <a:avLst/>
            </a:prstGeom>
            <a:solidFill>
              <a:srgbClr val="01A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8ABD90-B243-4658-A007-26B13E8978D0}"/>
                </a:ext>
              </a:extLst>
            </p:cNvPr>
            <p:cNvSpPr txBox="1"/>
            <p:nvPr/>
          </p:nvSpPr>
          <p:spPr>
            <a:xfrm>
              <a:off x="6624691" y="5286109"/>
              <a:ext cx="1013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장 점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5D11B68-918E-4CD5-81B5-04643B2356E9}"/>
              </a:ext>
            </a:extLst>
          </p:cNvPr>
          <p:cNvGrpSpPr/>
          <p:nvPr/>
        </p:nvGrpSpPr>
        <p:grpSpPr>
          <a:xfrm>
            <a:off x="8159976" y="3102574"/>
            <a:ext cx="767679" cy="793811"/>
            <a:chOff x="8083218" y="2960941"/>
            <a:chExt cx="767679" cy="79381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9E04EDC-91D4-4539-8205-8906D60ADE91}"/>
                </a:ext>
              </a:extLst>
            </p:cNvPr>
            <p:cNvSpPr/>
            <p:nvPr/>
          </p:nvSpPr>
          <p:spPr>
            <a:xfrm>
              <a:off x="8083218" y="2960941"/>
              <a:ext cx="767679" cy="79381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래픽 22" descr="스톱워치 윤곽선">
              <a:extLst>
                <a:ext uri="{FF2B5EF4-FFF2-40B4-BE49-F238E27FC236}">
                  <a16:creationId xmlns:a16="http://schemas.microsoft.com/office/drawing/2014/main" id="{B3917C8A-164F-4938-80E0-D97E32D3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8588" y="3023313"/>
              <a:ext cx="616938" cy="616938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1A172ED-0D9E-4DA7-8C7D-DEA5E5A03009}"/>
              </a:ext>
            </a:extLst>
          </p:cNvPr>
          <p:cNvGrpSpPr/>
          <p:nvPr/>
        </p:nvGrpSpPr>
        <p:grpSpPr>
          <a:xfrm>
            <a:off x="8164148" y="4251352"/>
            <a:ext cx="767679" cy="793811"/>
            <a:chOff x="8709915" y="4315926"/>
            <a:chExt cx="767679" cy="79381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14982E2-E7A6-4E56-AF11-63E3C1868EE6}"/>
                </a:ext>
              </a:extLst>
            </p:cNvPr>
            <p:cNvSpPr/>
            <p:nvPr/>
          </p:nvSpPr>
          <p:spPr>
            <a:xfrm>
              <a:off x="8709915" y="4315926"/>
              <a:ext cx="767679" cy="79381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23" descr="프로젝터 화면 윤곽선">
              <a:extLst>
                <a:ext uri="{FF2B5EF4-FFF2-40B4-BE49-F238E27FC236}">
                  <a16:creationId xmlns:a16="http://schemas.microsoft.com/office/drawing/2014/main" id="{E3704A86-B043-422F-8203-A625BF22D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27006" y="4457835"/>
              <a:ext cx="555129" cy="555129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2C4A4BF-13B8-4F80-8C34-8AA5D945DD48}"/>
              </a:ext>
            </a:extLst>
          </p:cNvPr>
          <p:cNvGrpSpPr/>
          <p:nvPr/>
        </p:nvGrpSpPr>
        <p:grpSpPr>
          <a:xfrm>
            <a:off x="8137879" y="5400130"/>
            <a:ext cx="820221" cy="802989"/>
            <a:chOff x="8243487" y="5696977"/>
            <a:chExt cx="820221" cy="80298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BBC449C-DA85-44A8-97B4-7E680C8EDFB9}"/>
                </a:ext>
              </a:extLst>
            </p:cNvPr>
            <p:cNvSpPr/>
            <p:nvPr/>
          </p:nvSpPr>
          <p:spPr>
            <a:xfrm>
              <a:off x="8243487" y="5696977"/>
              <a:ext cx="820221" cy="80298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가로 막대형 차트 윤곽선">
              <a:extLst>
                <a:ext uri="{FF2B5EF4-FFF2-40B4-BE49-F238E27FC236}">
                  <a16:creationId xmlns:a16="http://schemas.microsoft.com/office/drawing/2014/main" id="{19FD5299-57F9-4BE3-BBAE-3755DA2AB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50932" y="5791216"/>
              <a:ext cx="605329" cy="60532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CB42BD-3D8B-4934-85C5-95F54BCDD66B}"/>
              </a:ext>
            </a:extLst>
          </p:cNvPr>
          <p:cNvGrpSpPr/>
          <p:nvPr/>
        </p:nvGrpSpPr>
        <p:grpSpPr>
          <a:xfrm>
            <a:off x="282543" y="4463256"/>
            <a:ext cx="5541874" cy="1729071"/>
            <a:chOff x="751296" y="3842224"/>
            <a:chExt cx="5541874" cy="17290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ED1847-11DC-47F5-A3AA-EF03D0685CDA}"/>
                </a:ext>
              </a:extLst>
            </p:cNvPr>
            <p:cNvSpPr txBox="1"/>
            <p:nvPr/>
          </p:nvSpPr>
          <p:spPr>
            <a:xfrm>
              <a:off x="751296" y="4244957"/>
              <a:ext cx="27689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343A4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작은 </a:t>
              </a:r>
              <a:r>
                <a:rPr lang="en-US" altLang="ko-KR" sz="2000" dirty="0">
                  <a:solidFill>
                    <a:srgbClr val="343A4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Object</a:t>
              </a:r>
              <a:r>
                <a:rPr lang="ko-KR" altLang="en-US" sz="2000" dirty="0">
                  <a:solidFill>
                    <a:srgbClr val="343A4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들에 대해 상대적으로 정확도가 낮다</a:t>
              </a:r>
              <a:r>
                <a:rPr lang="en-US" altLang="ko-KR" sz="2000" dirty="0">
                  <a:solidFill>
                    <a:srgbClr val="343A4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.</a:t>
              </a:r>
              <a:endParaRPr lang="en-US" altLang="ko-KR" sz="2000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8ADB899-C68F-48AF-BE6E-64802C800A13}"/>
                </a:ext>
              </a:extLst>
            </p:cNvPr>
            <p:cNvSpPr/>
            <p:nvPr/>
          </p:nvSpPr>
          <p:spPr>
            <a:xfrm>
              <a:off x="4643485" y="3842224"/>
              <a:ext cx="1649685" cy="17290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BBCDD35-33D5-442C-AE0E-A98753D3AFC6}"/>
                </a:ext>
              </a:extLst>
            </p:cNvPr>
            <p:cNvSpPr/>
            <p:nvPr/>
          </p:nvSpPr>
          <p:spPr>
            <a:xfrm>
              <a:off x="3347789" y="4231365"/>
              <a:ext cx="889205" cy="9244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15E0E17-EE40-42A9-A3C9-2C7DF837CB18}"/>
                </a:ext>
              </a:extLst>
            </p:cNvPr>
            <p:cNvCxnSpPr>
              <a:cxnSpLocks/>
              <a:stCxn id="19" idx="6"/>
              <a:endCxn id="12" idx="2"/>
            </p:cNvCxnSpPr>
            <p:nvPr/>
          </p:nvCxnSpPr>
          <p:spPr>
            <a:xfrm>
              <a:off x="4236994" y="4693606"/>
              <a:ext cx="406491" cy="1315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2A810F-74B4-4A8B-8198-7788AC79B6A9}"/>
                </a:ext>
              </a:extLst>
            </p:cNvPr>
            <p:cNvSpPr txBox="1"/>
            <p:nvPr/>
          </p:nvSpPr>
          <p:spPr>
            <a:xfrm>
              <a:off x="5023533" y="4493628"/>
              <a:ext cx="997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단 점</a:t>
              </a:r>
            </a:p>
          </p:txBody>
        </p:sp>
        <p:pic>
          <p:nvPicPr>
            <p:cNvPr id="26" name="그래픽 25" descr="계산기 윤곽선">
              <a:extLst>
                <a:ext uri="{FF2B5EF4-FFF2-40B4-BE49-F238E27FC236}">
                  <a16:creationId xmlns:a16="http://schemas.microsoft.com/office/drawing/2014/main" id="{8D02E77D-080B-477E-AD3B-3F256F0EF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66772" y="4373523"/>
              <a:ext cx="640164" cy="640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381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180785-9A3C-4BEC-B3BA-AAA6047B5426}"/>
              </a:ext>
            </a:extLst>
          </p:cNvPr>
          <p:cNvSpPr txBox="1"/>
          <p:nvPr/>
        </p:nvSpPr>
        <p:spPr>
          <a:xfrm>
            <a:off x="3567953" y="493060"/>
            <a:ext cx="1540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F3898-AE91-48C1-875A-A35823F2818D}"/>
              </a:ext>
            </a:extLst>
          </p:cNvPr>
          <p:cNvSpPr txBox="1"/>
          <p:nvPr/>
        </p:nvSpPr>
        <p:spPr>
          <a:xfrm>
            <a:off x="4356286" y="1757085"/>
            <a:ext cx="366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en-US" altLang="ko-KR" sz="36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sz="3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07DD6-A74A-4B7F-9501-FD347879963E}"/>
              </a:ext>
            </a:extLst>
          </p:cNvPr>
          <p:cNvSpPr txBox="1"/>
          <p:nvPr/>
        </p:nvSpPr>
        <p:spPr>
          <a:xfrm>
            <a:off x="4356286" y="2800803"/>
            <a:ext cx="489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r>
              <a:rPr lang="en-US" altLang="ko-KR" sz="36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en-US" altLang="ko-KR" sz="3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3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팀 구성 및 역할 분배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66B5C-6E84-45A6-9A77-8B320306D796}"/>
              </a:ext>
            </a:extLst>
          </p:cNvPr>
          <p:cNvSpPr txBox="1"/>
          <p:nvPr/>
        </p:nvSpPr>
        <p:spPr>
          <a:xfrm>
            <a:off x="4356286" y="3844521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en-US" altLang="ko-KR" sz="36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en-US" altLang="ko-KR" sz="3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3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및 결과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BBB2C-7835-4DFC-A516-062971ED8B47}"/>
              </a:ext>
            </a:extLst>
          </p:cNvPr>
          <p:cNvSpPr txBox="1"/>
          <p:nvPr/>
        </p:nvSpPr>
        <p:spPr>
          <a:xfrm>
            <a:off x="4338356" y="4888239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</a:t>
            </a:r>
            <a:r>
              <a:rPr lang="en-US" altLang="ko-KR" sz="36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en-US" altLang="ko-KR" sz="3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3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81675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Google Shape;200;p30">
            <a:extLst>
              <a:ext uri="{FF2B5EF4-FFF2-40B4-BE49-F238E27FC236}">
                <a16:creationId xmlns:a16="http://schemas.microsoft.com/office/drawing/2014/main" id="{A9AB77EF-1DAA-4E68-9F1C-B22A89826F4F}"/>
              </a:ext>
            </a:extLst>
          </p:cNvPr>
          <p:cNvSpPr txBox="1"/>
          <p:nvPr/>
        </p:nvSpPr>
        <p:spPr>
          <a:xfrm>
            <a:off x="3892296" y="1334217"/>
            <a:ext cx="4407407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YOLO v4</a:t>
            </a:r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선택 배경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93F476-2626-4BF5-B436-B00C82E2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9" y="2238826"/>
            <a:ext cx="4924771" cy="40291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C01DD6-DF0A-4174-A9B3-19976CABC21F}"/>
              </a:ext>
            </a:extLst>
          </p:cNvPr>
          <p:cNvSpPr/>
          <p:nvPr/>
        </p:nvSpPr>
        <p:spPr>
          <a:xfrm>
            <a:off x="5334000" y="2238826"/>
            <a:ext cx="6579465" cy="3961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AB5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7D498-C9BE-4C7A-928A-24BA1A57A207}"/>
              </a:ext>
            </a:extLst>
          </p:cNvPr>
          <p:cNvSpPr txBox="1"/>
          <p:nvPr/>
        </p:nvSpPr>
        <p:spPr>
          <a:xfrm>
            <a:off x="5522190" y="3180911"/>
            <a:ext cx="5822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모델을 보다 가시적으로 다룰 수 있고 자유롭게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custom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가능</a:t>
            </a: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one-stage detector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two-stage detector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비해 속도가 매우 빠르다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(</a:t>
            </a:r>
            <a:r>
              <a:rPr lang="ko-KR" altLang="en-US" b="0" i="0" dirty="0">
                <a:solidFill>
                  <a:srgbClr val="01AB52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속도↑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 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4292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Image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전체를 한 번에 바라보는 방식으로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class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</a:t>
            </a:r>
            <a:endParaRPr lang="en-US" altLang="ko-KR" b="0" i="0" dirty="0">
              <a:solidFill>
                <a:srgbClr val="24292E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대한 맥락적 이해도가 높다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이로 인해 낮은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background error(False-Positive</a:t>
            </a:r>
            <a:r>
              <a:rPr lang="en-US" altLang="ko-KR" dirty="0">
                <a:solidFill>
                  <a:srgbClr val="24292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보인다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(</a:t>
            </a:r>
            <a:r>
              <a:rPr lang="ko-KR" altLang="en-US" b="0" i="0" dirty="0">
                <a:solidFill>
                  <a:srgbClr val="01AB52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정확도↑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D9215-DE2B-48CA-83ED-6E10291E596A}"/>
              </a:ext>
            </a:extLst>
          </p:cNvPr>
          <p:cNvSpPr txBox="1"/>
          <p:nvPr/>
        </p:nvSpPr>
        <p:spPr>
          <a:xfrm>
            <a:off x="5522190" y="2360875"/>
            <a:ext cx="639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YOLO v4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최신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object detectors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과의 비교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724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022C7CB-B119-4CAB-87EC-F0AA0B76A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384810"/>
              </p:ext>
            </p:extLst>
          </p:nvPr>
        </p:nvGraphicFramePr>
        <p:xfrm>
          <a:off x="1091786" y="2081180"/>
          <a:ext cx="10008427" cy="4329208"/>
        </p:xfrm>
        <a:graphic>
          <a:graphicData uri="http://schemas.openxmlformats.org/drawingml/2006/table">
            <a:tbl>
              <a:tblPr firstRow="1" bandRow="1"/>
              <a:tblGrid>
                <a:gridCol w="1540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1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5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18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1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0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Model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Resolution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mAP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FPS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model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mAP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FPS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YOLOv4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67.9%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50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YOLO</a:t>
                      </a:r>
                      <a:r>
                        <a:rPr lang="en-US" altLang="ko-KR" sz="2000" baseline="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v3-</a:t>
                      </a:r>
                      <a:endParaRPr lang="en-US" altLang="ko-KR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  <a:p>
                      <a:pPr algn="ctr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EfficientNetB0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45.5%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55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YOLOv4-csp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608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512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66.2%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64.8%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70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93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YOLOv3-spp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60.6%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38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4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YOLOv4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608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512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416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320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65.7%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64.9%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62.8%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60%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62</a:t>
                      </a:r>
                    </a:p>
                    <a:p>
                      <a:pPr algn="ctr" latinLnBrk="1"/>
                      <a:r>
                        <a:rPr lang="en-US" altLang="ko-KR" sz="2000" baseline="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83</a:t>
                      </a:r>
                    </a:p>
                    <a:p>
                      <a:pPr algn="ctr" latinLnBrk="1"/>
                      <a:r>
                        <a:rPr lang="en-US" altLang="ko-KR" sz="2000" baseline="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96</a:t>
                      </a:r>
                    </a:p>
                    <a:p>
                      <a:pPr algn="ctr" latinLnBrk="1"/>
                      <a:r>
                        <a:rPr lang="en-US" altLang="ko-KR" sz="2000" baseline="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123</a:t>
                      </a:r>
                      <a:r>
                        <a:rPr lang="ko-KR" altLang="en-US" sz="2000" baseline="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 </a:t>
                      </a:r>
                      <a:endParaRPr lang="en-US" altLang="ko-KR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YOLOv3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55.3%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66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YOLOv4-tiny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40.2%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330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YOLOv3-tiny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33.1%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345</a:t>
                      </a:r>
                      <a:endParaRPr lang="ko-KR" altLang="en-US" sz="20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8F47949-79E3-443D-B014-1AB2561DD519}"/>
              </a:ext>
            </a:extLst>
          </p:cNvPr>
          <p:cNvSpPr/>
          <p:nvPr/>
        </p:nvSpPr>
        <p:spPr>
          <a:xfrm>
            <a:off x="2821406" y="5000649"/>
            <a:ext cx="3681662" cy="3729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70C445A-402C-4FD0-AFAE-1088B06B29B8}"/>
              </a:ext>
            </a:extLst>
          </p:cNvPr>
          <p:cNvSpPr/>
          <p:nvPr/>
        </p:nvSpPr>
        <p:spPr>
          <a:xfrm>
            <a:off x="8612340" y="4837244"/>
            <a:ext cx="2334126" cy="37297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FD838-521E-4D9B-8B66-E4C205086BC4}"/>
              </a:ext>
            </a:extLst>
          </p:cNvPr>
          <p:cNvSpPr txBox="1"/>
          <p:nvPr/>
        </p:nvSpPr>
        <p:spPr>
          <a:xfrm>
            <a:off x="9574306" y="1393862"/>
            <a:ext cx="1525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mAP</a:t>
            </a:r>
            <a:r>
              <a:rPr lang="ko-KR" altLang="en-US" sz="15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5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= </a:t>
            </a:r>
            <a:r>
              <a:rPr lang="ko-KR" altLang="en-US" sz="15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정확도</a:t>
            </a:r>
            <a:endParaRPr lang="en-US" altLang="ko-KR" sz="15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r"/>
            <a:r>
              <a:rPr lang="en-US" altLang="ko-KR" sz="15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FPS = </a:t>
            </a:r>
            <a:r>
              <a:rPr lang="ko-KR" altLang="en-US" sz="15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속도</a:t>
            </a:r>
          </a:p>
        </p:txBody>
      </p:sp>
      <p:sp>
        <p:nvSpPr>
          <p:cNvPr id="9" name="Google Shape;200;p30">
            <a:extLst>
              <a:ext uri="{FF2B5EF4-FFF2-40B4-BE49-F238E27FC236}">
                <a16:creationId xmlns:a16="http://schemas.microsoft.com/office/drawing/2014/main" id="{EAC3FC0E-6144-41CA-9288-B4B423CD9075}"/>
              </a:ext>
            </a:extLst>
          </p:cNvPr>
          <p:cNvSpPr txBox="1"/>
          <p:nvPr/>
        </p:nvSpPr>
        <p:spPr>
          <a:xfrm>
            <a:off x="3892296" y="1334217"/>
            <a:ext cx="4407407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YOLO v4</a:t>
            </a:r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선택 배경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40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Google Shape;200;p30">
            <a:extLst>
              <a:ext uri="{FF2B5EF4-FFF2-40B4-BE49-F238E27FC236}">
                <a16:creationId xmlns:a16="http://schemas.microsoft.com/office/drawing/2014/main" id="{A9AB77EF-1DAA-4E68-9F1C-B22A89826F4F}"/>
              </a:ext>
            </a:extLst>
          </p:cNvPr>
          <p:cNvSpPr txBox="1"/>
          <p:nvPr/>
        </p:nvSpPr>
        <p:spPr>
          <a:xfrm>
            <a:off x="4406501" y="1307578"/>
            <a:ext cx="3378997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YOLO v4 </a:t>
            </a:r>
            <a:r>
              <a:rPr lang="ko-KR" altLang="en-US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특징</a:t>
            </a:r>
            <a:endParaRPr lang="en-US" sz="3600" b="1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53B8A5-F304-4371-AFAE-954488819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7" y="2216452"/>
            <a:ext cx="4844664" cy="3967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FF469C-39E1-4854-97EE-F21BF799BA51}"/>
                  </a:ext>
                </a:extLst>
              </p:cNvPr>
              <p:cNvSpPr txBox="1"/>
              <p:nvPr/>
            </p:nvSpPr>
            <p:spPr>
              <a:xfrm>
                <a:off x="547087" y="6207030"/>
                <a:ext cx="4478983" cy="335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𝑠𝑜𝑓𝑡𝑝𝑙𝑢𝑠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14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/>
                        </a:rPr>
                        <m:t>tanh</m:t>
                      </m:r>
                      <m:r>
                        <a:rPr lang="en-US" altLang="ko-KR" sz="1400" b="0" i="1" smtClean="0">
                          <a:latin typeface="Cambria Math"/>
                        </a:rPr>
                        <m:t>⁡(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1+ </m:t>
                              </m:r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FF469C-39E1-4854-97EE-F21BF799B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87" y="6207030"/>
                <a:ext cx="4478983" cy="335476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98CD65C4-79C8-4FA4-A03C-09C515FDFD6B}"/>
              </a:ext>
            </a:extLst>
          </p:cNvPr>
          <p:cNvSpPr/>
          <p:nvPr/>
        </p:nvSpPr>
        <p:spPr>
          <a:xfrm>
            <a:off x="5486400" y="2216452"/>
            <a:ext cx="6305549" cy="39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4135A-97F3-4536-822D-DC4904419B2D}"/>
              </a:ext>
            </a:extLst>
          </p:cNvPr>
          <p:cNvSpPr txBox="1"/>
          <p:nvPr/>
        </p:nvSpPr>
        <p:spPr>
          <a:xfrm>
            <a:off x="5669241" y="2414431"/>
            <a:ext cx="474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Activation Function - </a:t>
            </a:r>
            <a:r>
              <a:rPr lang="en-US" altLang="ko-KR" sz="2400" b="1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Mish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8F67F-5A8B-4918-B7E8-BC61146D8A88}"/>
              </a:ext>
            </a:extLst>
          </p:cNvPr>
          <p:cNvSpPr txBox="1"/>
          <p:nvPr/>
        </p:nvSpPr>
        <p:spPr>
          <a:xfrm>
            <a:off x="5669241" y="3110402"/>
            <a:ext cx="5655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V4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에서 처음 사용</a:t>
            </a: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많은 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Layer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적합</a:t>
            </a: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가까운 기울기로 인해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훈련 속도가 급격히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느려지는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포화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(Saturation)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 방지 </a:t>
            </a:r>
            <a:endParaRPr lang="en-US" altLang="ko-KR" b="0" i="0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→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ReLu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보다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Mish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gradient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좀 더 </a:t>
            </a:r>
            <a:r>
              <a:rPr lang="en-US" altLang="ko-KR" b="0" i="0" dirty="0">
                <a:solidFill>
                  <a:srgbClr val="01AB52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smooth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함</a:t>
            </a:r>
            <a:endParaRPr lang="en-US" altLang="ko-KR" b="0" i="0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강한 규제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Regularation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효과로 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overfitting</a:t>
            </a:r>
          </a:p>
          <a:p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 방지</a:t>
            </a:r>
            <a:endParaRPr lang="en-US" altLang="ko-KR" b="0" i="0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61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Google Shape;200;p30">
            <a:extLst>
              <a:ext uri="{FF2B5EF4-FFF2-40B4-BE49-F238E27FC236}">
                <a16:creationId xmlns:a16="http://schemas.microsoft.com/office/drawing/2014/main" id="{A9AB77EF-1DAA-4E68-9F1C-B22A89826F4F}"/>
              </a:ext>
            </a:extLst>
          </p:cNvPr>
          <p:cNvSpPr txBox="1"/>
          <p:nvPr/>
        </p:nvSpPr>
        <p:spPr>
          <a:xfrm>
            <a:off x="5041680" y="1344391"/>
            <a:ext cx="2108639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Dataset</a:t>
            </a:r>
          </a:p>
        </p:txBody>
      </p:sp>
      <p:pic>
        <p:nvPicPr>
          <p:cNvPr id="4" name="그림 3" descr="텍스트, 하늘, 실외, 대지이(가) 표시된 사진&#10;&#10;자동 생성된 설명">
            <a:extLst>
              <a:ext uri="{FF2B5EF4-FFF2-40B4-BE49-F238E27FC236}">
                <a16:creationId xmlns:a16="http://schemas.microsoft.com/office/drawing/2014/main" id="{0C033FB2-A649-4958-88C2-4293C8124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" y="2012678"/>
            <a:ext cx="5519018" cy="46548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8CD9CD-2627-4742-92A0-30D6B591E872}"/>
              </a:ext>
            </a:extLst>
          </p:cNvPr>
          <p:cNvSpPr/>
          <p:nvPr/>
        </p:nvSpPr>
        <p:spPr>
          <a:xfrm>
            <a:off x="5583807" y="2152649"/>
            <a:ext cx="6217668" cy="4171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5161-6764-4400-9FAC-868439A672C5}"/>
              </a:ext>
            </a:extLst>
          </p:cNvPr>
          <p:cNvSpPr txBox="1"/>
          <p:nvPr/>
        </p:nvSpPr>
        <p:spPr>
          <a:xfrm>
            <a:off x="5791200" y="2373700"/>
            <a:ext cx="3105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MS COCO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Dateset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56A71-B925-408C-ACCD-95D1A47B0595}"/>
              </a:ext>
            </a:extLst>
          </p:cNvPr>
          <p:cNvSpPr txBox="1"/>
          <p:nvPr/>
        </p:nvSpPr>
        <p:spPr>
          <a:xfrm>
            <a:off x="5791200" y="3056415"/>
            <a:ext cx="49932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머신러닝을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위한 데이터셋 중 하나</a:t>
            </a:r>
            <a:endParaRPr lang="en-US" altLang="ko-KR" b="0" i="0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object detection, segmentation, key point detection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위한 데이터 셋</a:t>
            </a: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Image data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Annotation data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구성</a:t>
            </a: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Val2017 </a:t>
            </a:r>
            <a:r>
              <a:rPr lang="en-US" altLang="ko-KR" dirty="0" err="1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dir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→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jpg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(5000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장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</a:p>
          <a:p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Annotation </a:t>
            </a:r>
            <a:r>
              <a:rPr lang="en-US" altLang="ko-KR" dirty="0" err="1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dir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→ 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json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파일 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(6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D6604-850E-44D0-8272-7987B2594AAD}"/>
              </a:ext>
            </a:extLst>
          </p:cNvPr>
          <p:cNvSpPr txBox="1"/>
          <p:nvPr/>
        </p:nvSpPr>
        <p:spPr>
          <a:xfrm>
            <a:off x="5791200" y="5742628"/>
            <a:ext cx="584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Annotation :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그림에 있는 사물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사람의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segmentation mask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box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영역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카테고리 등의 정보</a:t>
            </a:r>
            <a:endParaRPr lang="en-US" altLang="ko-KR" sz="12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38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Google Shape;200;p30">
            <a:extLst>
              <a:ext uri="{FF2B5EF4-FFF2-40B4-BE49-F238E27FC236}">
                <a16:creationId xmlns:a16="http://schemas.microsoft.com/office/drawing/2014/main" id="{A9AB77EF-1DAA-4E68-9F1C-B22A89826F4F}"/>
              </a:ext>
            </a:extLst>
          </p:cNvPr>
          <p:cNvSpPr txBox="1"/>
          <p:nvPr/>
        </p:nvSpPr>
        <p:spPr>
          <a:xfrm>
            <a:off x="4501711" y="1315629"/>
            <a:ext cx="3188577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개발 환경 구축</a:t>
            </a:r>
            <a:endParaRPr lang="en-US" sz="3600" b="1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래픽 8" descr="갈매기형 화살표 단색으로 채워진">
            <a:extLst>
              <a:ext uri="{FF2B5EF4-FFF2-40B4-BE49-F238E27FC236}">
                <a16:creationId xmlns:a16="http://schemas.microsoft.com/office/drawing/2014/main" id="{63BCCAFC-11C9-41EA-B2BD-750DE0DB0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485" y="3234748"/>
            <a:ext cx="1534156" cy="1407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8F478C-BC6C-49B0-BB76-3BDA0F012BE1}"/>
              </a:ext>
            </a:extLst>
          </p:cNvPr>
          <p:cNvSpPr txBox="1"/>
          <p:nvPr/>
        </p:nvSpPr>
        <p:spPr>
          <a:xfrm>
            <a:off x="4894107" y="4481244"/>
            <a:ext cx="259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Convert</a:t>
            </a:r>
            <a:endParaRPr lang="ko-KR" altLang="en-US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B9929-8271-4881-B482-18520A24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3" y="2114222"/>
            <a:ext cx="4583996" cy="4218356"/>
          </a:xfrm>
          <a:prstGeom prst="rect">
            <a:avLst/>
          </a:prstGeom>
          <a:solidFill>
            <a:schemeClr val="bg1"/>
          </a:solidFill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5305645-B27C-40FE-8E33-1A128DF4C27F}"/>
              </a:ext>
            </a:extLst>
          </p:cNvPr>
          <p:cNvGrpSpPr/>
          <p:nvPr/>
        </p:nvGrpSpPr>
        <p:grpSpPr>
          <a:xfrm>
            <a:off x="7055403" y="2114222"/>
            <a:ext cx="4524536" cy="4236272"/>
            <a:chOff x="6628815" y="2182031"/>
            <a:chExt cx="4524536" cy="423627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8685346-6FCF-46DB-BE31-7A8CB4BB0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815" y="2199947"/>
              <a:ext cx="4524536" cy="4218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B6E2CC5-0D73-43B8-B261-8DE4F9C355A0}"/>
                </a:ext>
              </a:extLst>
            </p:cNvPr>
            <p:cNvSpPr/>
            <p:nvPr/>
          </p:nvSpPr>
          <p:spPr>
            <a:xfrm>
              <a:off x="6647323" y="2182031"/>
              <a:ext cx="4506028" cy="4218356"/>
            </a:xfrm>
            <a:prstGeom prst="rect">
              <a:avLst/>
            </a:pr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18A80A-D27A-49DA-AE60-B8CCDCADF244}"/>
              </a:ext>
            </a:extLst>
          </p:cNvPr>
          <p:cNvSpPr txBox="1"/>
          <p:nvPr/>
        </p:nvSpPr>
        <p:spPr>
          <a:xfrm>
            <a:off x="7064657" y="3457575"/>
            <a:ext cx="45245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Jupyter</a:t>
            </a:r>
            <a:r>
              <a:rPr lang="en-US" altLang="ko-KR" sz="40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notebook </a:t>
            </a:r>
            <a:r>
              <a:rPr lang="en-US" altLang="ko-KR" sz="4000" b="1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Tensorflow-Keras</a:t>
            </a:r>
            <a:r>
              <a:rPr lang="en-US" altLang="ko-KR" sz="40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Python</a:t>
            </a:r>
            <a:endParaRPr lang="ko-KR" altLang="en-US" sz="4000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1F6897-6428-46CC-8B4F-BB20A030CBE6}"/>
              </a:ext>
            </a:extLst>
          </p:cNvPr>
          <p:cNvSpPr/>
          <p:nvPr/>
        </p:nvSpPr>
        <p:spPr>
          <a:xfrm>
            <a:off x="638599" y="2114222"/>
            <a:ext cx="4583996" cy="4200440"/>
          </a:xfrm>
          <a:prstGeom prst="rect">
            <a:avLst/>
          </a:prstGeom>
          <a:solidFill>
            <a:schemeClr val="tx1">
              <a:lumMod val="50000"/>
              <a:lumOff val="50000"/>
              <a:alpha val="6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927F3-A13D-4B01-AA76-DBFA15B8C448}"/>
              </a:ext>
            </a:extLst>
          </p:cNvPr>
          <p:cNvSpPr txBox="1"/>
          <p:nvPr/>
        </p:nvSpPr>
        <p:spPr>
          <a:xfrm>
            <a:off x="1340074" y="3271820"/>
            <a:ext cx="3181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CMD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Darknet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C </a:t>
            </a:r>
            <a:endParaRPr lang="ko-KR" altLang="en-US" sz="40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40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Google Shape;200;p30">
            <a:extLst>
              <a:ext uri="{FF2B5EF4-FFF2-40B4-BE49-F238E27FC236}">
                <a16:creationId xmlns:a16="http://schemas.microsoft.com/office/drawing/2014/main" id="{A9AB77EF-1DAA-4E68-9F1C-B22A89826F4F}"/>
              </a:ext>
            </a:extLst>
          </p:cNvPr>
          <p:cNvSpPr txBox="1"/>
          <p:nvPr/>
        </p:nvSpPr>
        <p:spPr>
          <a:xfrm>
            <a:off x="940481" y="1420543"/>
            <a:ext cx="1740777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모델링</a:t>
            </a:r>
            <a:endParaRPr lang="en-US" altLang="ko-KR" sz="3600" b="1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AD2EDF-2F54-457A-BDB5-129B91D6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210" y="1719694"/>
            <a:ext cx="5135302" cy="4511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58F1A3-307E-437C-90BA-E8D5732C867C}"/>
              </a:ext>
            </a:extLst>
          </p:cNvPr>
          <p:cNvSpPr txBox="1"/>
          <p:nvPr/>
        </p:nvSpPr>
        <p:spPr>
          <a:xfrm>
            <a:off x="1181923" y="2531883"/>
            <a:ext cx="44878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Custom Labeling :</a:t>
            </a:r>
          </a:p>
          <a:p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자전거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오토바이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고양이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Input data : 416 * 416</a:t>
            </a:r>
          </a:p>
          <a:p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Class Threshold : 0.9</a:t>
            </a:r>
          </a:p>
          <a:p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확장자 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24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h5</a:t>
            </a:r>
          </a:p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6AFB87-7962-439D-8C0F-F149B5C76DB7}"/>
              </a:ext>
            </a:extLst>
          </p:cNvPr>
          <p:cNvSpPr/>
          <p:nvPr/>
        </p:nvSpPr>
        <p:spPr>
          <a:xfrm>
            <a:off x="7436599" y="5695661"/>
            <a:ext cx="2021074" cy="369176"/>
          </a:xfrm>
          <a:prstGeom prst="rect">
            <a:avLst/>
          </a:prstGeom>
          <a:solidFill>
            <a:srgbClr val="FF0000">
              <a:alpha val="21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473E9-A1EE-4A2B-942E-CEBC5764C201}"/>
              </a:ext>
            </a:extLst>
          </p:cNvPr>
          <p:cNvSpPr txBox="1"/>
          <p:nvPr/>
        </p:nvSpPr>
        <p:spPr>
          <a:xfrm>
            <a:off x="8220439" y="5215905"/>
            <a:ext cx="380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Real-time</a:t>
            </a:r>
            <a:r>
              <a:rPr lang="ko-KR" altLang="en-US" sz="2400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아쉬운 속도</a:t>
            </a:r>
          </a:p>
        </p:txBody>
      </p:sp>
    </p:spTree>
    <p:extLst>
      <p:ext uri="{BB962C8B-B14F-4D97-AF65-F5344CB8AC3E}">
        <p14:creationId xmlns:p14="http://schemas.microsoft.com/office/powerpoint/2010/main" val="952721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Google Shape;200;p30">
            <a:extLst>
              <a:ext uri="{FF2B5EF4-FFF2-40B4-BE49-F238E27FC236}">
                <a16:creationId xmlns:a16="http://schemas.microsoft.com/office/drawing/2014/main" id="{AD1E8093-6032-48F6-B954-3C734AC8459C}"/>
              </a:ext>
            </a:extLst>
          </p:cNvPr>
          <p:cNvSpPr txBox="1"/>
          <p:nvPr/>
        </p:nvSpPr>
        <p:spPr>
          <a:xfrm>
            <a:off x="3496824" y="1402169"/>
            <a:ext cx="5198352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속도 </a:t>
            </a:r>
            <a:r>
              <a:rPr lang="en-US" altLang="ko-KR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&amp;</a:t>
            </a:r>
            <a:r>
              <a:rPr lang="ko-KR" altLang="en-US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정확도 이슈 발생</a:t>
            </a:r>
            <a:endParaRPr lang="en-US" altLang="ko-KR" sz="3600" b="1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0A6A5F-7CFB-434D-AC72-FE42DE3B7426}"/>
              </a:ext>
            </a:extLst>
          </p:cNvPr>
          <p:cNvSpPr txBox="1"/>
          <p:nvPr/>
        </p:nvSpPr>
        <p:spPr>
          <a:xfrm>
            <a:off x="1312998" y="2452393"/>
            <a:ext cx="44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189315-0297-4A2D-AA69-F5058E599C83}"/>
              </a:ext>
            </a:extLst>
          </p:cNvPr>
          <p:cNvSpPr txBox="1"/>
          <p:nvPr/>
        </p:nvSpPr>
        <p:spPr>
          <a:xfrm>
            <a:off x="20171" y="2257010"/>
            <a:ext cx="68187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S3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Tensorflow2 Library Upload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1AB52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불가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1AB52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패키지 업로드 용량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250MB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으로 제한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  <p:pic>
        <p:nvPicPr>
          <p:cNvPr id="19" name="그래픽 18" descr="갈매기형 화살표 단색으로 채워진">
            <a:extLst>
              <a:ext uri="{FF2B5EF4-FFF2-40B4-BE49-F238E27FC236}">
                <a16:creationId xmlns:a16="http://schemas.microsoft.com/office/drawing/2014/main" id="{847CFDB9-AB11-4C9C-9CC0-F2D53F866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990707" y="3531149"/>
            <a:ext cx="1132433" cy="16643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974FA-676B-4E84-A75D-27EBC2EE9331}"/>
              </a:ext>
            </a:extLst>
          </p:cNvPr>
          <p:cNvSpPr txBox="1"/>
          <p:nvPr/>
        </p:nvSpPr>
        <p:spPr>
          <a:xfrm>
            <a:off x="3195931" y="5118414"/>
            <a:ext cx="21316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altLang="ko-KR" sz="4000" kern="0" dirty="0" err="1">
                <a:solidFill>
                  <a:srgbClr val="0000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TFLite</a:t>
            </a:r>
            <a:endParaRPr kumimoji="0" lang="en-US" altLang="ko-KR" sz="4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45440-FE7F-4919-B1AE-28DE01023677}"/>
              </a:ext>
            </a:extLst>
          </p:cNvPr>
          <p:cNvSpPr txBox="1"/>
          <p:nvPr/>
        </p:nvSpPr>
        <p:spPr>
          <a:xfrm>
            <a:off x="1312998" y="2452393"/>
            <a:ext cx="44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F775DA-3A43-4FF9-851E-0F60324FE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98" y="5204139"/>
            <a:ext cx="1379733" cy="938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EBC7C5-2C99-49BC-97F4-2E6028F6E428}"/>
              </a:ext>
            </a:extLst>
          </p:cNvPr>
          <p:cNvSpPr/>
          <p:nvPr/>
        </p:nvSpPr>
        <p:spPr>
          <a:xfrm>
            <a:off x="6838951" y="2452392"/>
            <a:ext cx="5102700" cy="3604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75B935-E09E-4FDB-80DC-8E79AB76E065}"/>
              </a:ext>
            </a:extLst>
          </p:cNvPr>
          <p:cNvSpPr txBox="1"/>
          <p:nvPr/>
        </p:nvSpPr>
        <p:spPr>
          <a:xfrm>
            <a:off x="7019043" y="2686457"/>
            <a:ext cx="474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Convert to </a:t>
            </a:r>
            <a:r>
              <a:rPr lang="en-US" altLang="ko-KR" sz="2400" b="1" dirty="0" err="1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TFLite</a:t>
            </a:r>
            <a:endParaRPr lang="en-US" altLang="ko-KR" sz="2400" b="1" dirty="0">
              <a:solidFill>
                <a:srgbClr val="01AB5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1DBDC-BE86-4CDD-9AF3-F86009D7DA14}"/>
              </a:ext>
            </a:extLst>
          </p:cNvPr>
          <p:cNvSpPr txBox="1"/>
          <p:nvPr/>
        </p:nvSpPr>
        <p:spPr>
          <a:xfrm>
            <a:off x="7019043" y="3279449"/>
            <a:ext cx="4844662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ko-KR" b="0" i="1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Android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 </a:t>
            </a:r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embedded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환경을 위해서 설계되었기 때문에 모델이 가볍고 빠른 성능</a:t>
            </a: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Tensorflow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Library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없이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Prediction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가능</a:t>
            </a:r>
            <a:endParaRPr lang="en-US" altLang="ko-KR" b="0" i="0" dirty="0">
              <a:solidFill>
                <a:srgbClr val="333333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 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패키지 용량 약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31.4 MB)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333333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Real-Time Object Detection </a:t>
            </a:r>
            <a:r>
              <a:rPr lang="ko-KR" altLang="en-US" dirty="0">
                <a:solidFill>
                  <a:srgbClr val="333333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22450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3" name="Google Shape;200;p30">
            <a:extLst>
              <a:ext uri="{FF2B5EF4-FFF2-40B4-BE49-F238E27FC236}">
                <a16:creationId xmlns:a16="http://schemas.microsoft.com/office/drawing/2014/main" id="{A9AB77EF-1DAA-4E68-9F1C-B22A89826F4F}"/>
              </a:ext>
            </a:extLst>
          </p:cNvPr>
          <p:cNvSpPr txBox="1"/>
          <p:nvPr/>
        </p:nvSpPr>
        <p:spPr>
          <a:xfrm>
            <a:off x="973819" y="1498424"/>
            <a:ext cx="1674102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 err="1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TFLite</a:t>
            </a:r>
            <a:endParaRPr lang="en-US" altLang="ko-KR" sz="3600" b="1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4E2911B-3E16-40B4-9698-CE3FBC9C2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0"/>
          <a:stretch/>
        </p:blipFill>
        <p:spPr bwMode="auto">
          <a:xfrm>
            <a:off x="6096000" y="2321860"/>
            <a:ext cx="5066528" cy="341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1C14C1A-CBE3-43A8-AF6D-B8F58DB5D716}"/>
              </a:ext>
            </a:extLst>
          </p:cNvPr>
          <p:cNvSpPr/>
          <p:nvPr/>
        </p:nvSpPr>
        <p:spPr>
          <a:xfrm>
            <a:off x="7740320" y="5102300"/>
            <a:ext cx="2044464" cy="387904"/>
          </a:xfrm>
          <a:prstGeom prst="rect">
            <a:avLst/>
          </a:prstGeom>
          <a:solidFill>
            <a:srgbClr val="FF0000">
              <a:alpha val="21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BFB34-82FD-467D-8E5C-1D61886FBA2F}"/>
              </a:ext>
            </a:extLst>
          </p:cNvPr>
          <p:cNvSpPr txBox="1"/>
          <p:nvPr/>
        </p:nvSpPr>
        <p:spPr>
          <a:xfrm>
            <a:off x="1404937" y="2483789"/>
            <a:ext cx="44878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Custom Labeling :</a:t>
            </a:r>
          </a:p>
          <a:p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자전거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오토바이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고양이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Input data : 416 * 416</a:t>
            </a:r>
          </a:p>
          <a:p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Class Threshold : 0.9</a:t>
            </a:r>
          </a:p>
          <a:p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확장자 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en-US" altLang="ko-KR" sz="2400" dirty="0" err="1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TFLite</a:t>
            </a:r>
            <a:endParaRPr lang="en-US" altLang="ko-KR" sz="2400" dirty="0">
              <a:solidFill>
                <a:srgbClr val="01AB5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FAA12-C217-4C84-88F4-A1BE41F094CD}"/>
              </a:ext>
            </a:extLst>
          </p:cNvPr>
          <p:cNvSpPr txBox="1"/>
          <p:nvPr/>
        </p:nvSpPr>
        <p:spPr>
          <a:xfrm>
            <a:off x="8429192" y="4589793"/>
            <a:ext cx="204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개선된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7C155-F925-42BC-90E8-8E8E53D5F4AD}"/>
              </a:ext>
            </a:extLst>
          </p:cNvPr>
          <p:cNvSpPr txBox="1"/>
          <p:nvPr/>
        </p:nvSpPr>
        <p:spPr>
          <a:xfrm>
            <a:off x="6782382" y="5591142"/>
            <a:ext cx="3199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이전 값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:  1.6715620569993916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017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8" name="Google Shape;200;p30">
            <a:extLst>
              <a:ext uri="{FF2B5EF4-FFF2-40B4-BE49-F238E27FC236}">
                <a16:creationId xmlns:a16="http://schemas.microsoft.com/office/drawing/2014/main" id="{EEA43B52-238A-4107-AFE7-163BDDA9410F}"/>
              </a:ext>
            </a:extLst>
          </p:cNvPr>
          <p:cNvSpPr txBox="1"/>
          <p:nvPr/>
        </p:nvSpPr>
        <p:spPr>
          <a:xfrm>
            <a:off x="959531" y="1335740"/>
            <a:ext cx="1702677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 err="1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TFLite</a:t>
            </a:r>
            <a:endParaRPr lang="en-US" altLang="ko-KR" sz="3600" b="1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7EAEA08-91DB-4242-82E1-8E59E89348FC}"/>
              </a:ext>
            </a:extLst>
          </p:cNvPr>
          <p:cNvGrpSpPr/>
          <p:nvPr/>
        </p:nvGrpSpPr>
        <p:grpSpPr>
          <a:xfrm>
            <a:off x="1116673" y="1991951"/>
            <a:ext cx="9773673" cy="4503954"/>
            <a:chOff x="1116673" y="2010030"/>
            <a:chExt cx="9773673" cy="450395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2790DD0-2385-41B0-872D-519D677DAF48}"/>
                </a:ext>
              </a:extLst>
            </p:cNvPr>
            <p:cNvSpPr/>
            <p:nvPr/>
          </p:nvSpPr>
          <p:spPr>
            <a:xfrm>
              <a:off x="1541738" y="2080547"/>
              <a:ext cx="3686411" cy="3472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C7D6D02-6694-4396-9166-020A86174BD8}"/>
                </a:ext>
              </a:extLst>
            </p:cNvPr>
            <p:cNvSpPr/>
            <p:nvPr/>
          </p:nvSpPr>
          <p:spPr>
            <a:xfrm>
              <a:off x="1541742" y="2427822"/>
              <a:ext cx="3686405" cy="941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71979FE-A3C4-4DB8-8D5F-0CA8D4715082}"/>
                </a:ext>
              </a:extLst>
            </p:cNvPr>
            <p:cNvSpPr txBox="1"/>
            <p:nvPr/>
          </p:nvSpPr>
          <p:spPr>
            <a:xfrm>
              <a:off x="1541742" y="2084895"/>
              <a:ext cx="36864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Libraries</a:t>
              </a:r>
              <a:endPara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9FC051B-9A7C-48EC-BD54-E15B8765D170}"/>
                </a:ext>
              </a:extLst>
            </p:cNvPr>
            <p:cNvSpPr/>
            <p:nvPr/>
          </p:nvSpPr>
          <p:spPr>
            <a:xfrm>
              <a:off x="1551697" y="5572398"/>
              <a:ext cx="3686405" cy="941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F40F8EDC-C9DF-48B1-83AF-D6E3EF092C09}"/>
                </a:ext>
              </a:extLst>
            </p:cNvPr>
            <p:cNvGrpSpPr/>
            <p:nvPr/>
          </p:nvGrpSpPr>
          <p:grpSpPr>
            <a:xfrm>
              <a:off x="1173194" y="3527507"/>
              <a:ext cx="4537144" cy="1805465"/>
              <a:chOff x="1729434" y="2153266"/>
              <a:chExt cx="2188087" cy="180546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8F8DE0B7-22B1-43F9-AEFC-BC08CCE9DC5C}"/>
                  </a:ext>
                </a:extLst>
              </p:cNvPr>
              <p:cNvSpPr/>
              <p:nvPr/>
            </p:nvSpPr>
            <p:spPr>
              <a:xfrm>
                <a:off x="1915952" y="2153266"/>
                <a:ext cx="1777809" cy="37091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5D931BF1-D581-460E-B757-9C152F823E92}"/>
                  </a:ext>
                </a:extLst>
              </p:cNvPr>
              <p:cNvSpPr/>
              <p:nvPr/>
            </p:nvSpPr>
            <p:spPr>
              <a:xfrm>
                <a:off x="1915951" y="2521167"/>
                <a:ext cx="1777809" cy="1437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56D8E0A-6271-4CBC-BBB0-ECF2A8362054}"/>
                  </a:ext>
                </a:extLst>
              </p:cNvPr>
              <p:cNvSpPr txBox="1"/>
              <p:nvPr/>
            </p:nvSpPr>
            <p:spPr>
              <a:xfrm>
                <a:off x="1729434" y="2169988"/>
                <a:ext cx="2188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Interpreter_tflite.py</a:t>
                </a:r>
                <a:endPara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6CBEE3-814B-43FB-83CB-1F0A617D0E04}"/>
                </a:ext>
              </a:extLst>
            </p:cNvPr>
            <p:cNvSpPr txBox="1"/>
            <p:nvPr/>
          </p:nvSpPr>
          <p:spPr>
            <a:xfrm>
              <a:off x="1177508" y="3974137"/>
              <a:ext cx="4442467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Import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Files for computing</a:t>
              </a:r>
              <a:endParaRPr lang="en-US" altLang="ko-KR" sz="160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endPara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E33412-D74C-4304-A65C-5DD040547341}"/>
                </a:ext>
              </a:extLst>
            </p:cNvPr>
            <p:cNvSpPr txBox="1"/>
            <p:nvPr/>
          </p:nvSpPr>
          <p:spPr>
            <a:xfrm>
              <a:off x="1116673" y="4939976"/>
              <a:ext cx="4442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so and so.2 files</a:t>
              </a:r>
              <a:endParaRPr lang="ko-KR" altLang="en-US" sz="160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2C41335-5F22-4BA5-8B21-4BD3A8CE9500}"/>
                </a:ext>
              </a:extLst>
            </p:cNvPr>
            <p:cNvSpPr txBox="1"/>
            <p:nvPr/>
          </p:nvSpPr>
          <p:spPr>
            <a:xfrm>
              <a:off x="1123785" y="2739146"/>
              <a:ext cx="4442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Numpy</a:t>
              </a:r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Pillow, Libraries for </a:t>
              </a:r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MQTT</a:t>
              </a:r>
              <a:endParaRPr lang="en-US" altLang="ko-KR" sz="160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FB128F7-A0A1-47AD-8AA0-60B3FCB44FEE}"/>
                </a:ext>
              </a:extLst>
            </p:cNvPr>
            <p:cNvGrpSpPr/>
            <p:nvPr/>
          </p:nvGrpSpPr>
          <p:grpSpPr>
            <a:xfrm>
              <a:off x="6218217" y="2076081"/>
              <a:ext cx="2061375" cy="2743704"/>
              <a:chOff x="1710813" y="2153266"/>
              <a:chExt cx="2211984" cy="2743704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F5CD0F26-73B3-492A-8295-2981B831C58D}"/>
                  </a:ext>
                </a:extLst>
              </p:cNvPr>
              <p:cNvSpPr/>
              <p:nvPr/>
            </p:nvSpPr>
            <p:spPr>
              <a:xfrm>
                <a:off x="1710813" y="2153266"/>
                <a:ext cx="2188087" cy="37091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6FA905A-589F-4F24-87D8-2D3FF524A648}"/>
                  </a:ext>
                </a:extLst>
              </p:cNvPr>
              <p:cNvSpPr/>
              <p:nvPr/>
            </p:nvSpPr>
            <p:spPr>
              <a:xfrm>
                <a:off x="1710813" y="2532581"/>
                <a:ext cx="2188087" cy="23643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7EFB805-B8FF-4406-9C13-7E380072F9A6}"/>
                  </a:ext>
                </a:extLst>
              </p:cNvPr>
              <p:cNvSpPr txBox="1"/>
              <p:nvPr/>
            </p:nvSpPr>
            <p:spPr>
              <a:xfrm>
                <a:off x="1734710" y="2168522"/>
                <a:ext cx="2188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Inference.py</a:t>
                </a:r>
                <a:endPara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9488DF-B640-4DB6-8AEB-A6D6A9BBE018}"/>
                </a:ext>
              </a:extLst>
            </p:cNvPr>
            <p:cNvSpPr txBox="1"/>
            <p:nvPr/>
          </p:nvSpPr>
          <p:spPr>
            <a:xfrm>
              <a:off x="6256654" y="2506261"/>
              <a:ext cx="1996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Import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Libraries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interpreter.py</a:t>
              </a:r>
              <a:endPara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4FBF79-D2C0-4622-A97C-56B8D5755B68}"/>
                </a:ext>
              </a:extLst>
            </p:cNvPr>
            <p:cNvSpPr txBox="1"/>
            <p:nvPr/>
          </p:nvSpPr>
          <p:spPr>
            <a:xfrm>
              <a:off x="6240487" y="3478588"/>
              <a:ext cx="19965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Load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AI model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Label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Input data</a:t>
              </a:r>
              <a:endParaRPr lang="ko-KR" altLang="en-US" sz="160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B4095F60-D7B7-4B7F-89DC-F377C3D0F44A}"/>
                </a:ext>
              </a:extLst>
            </p:cNvPr>
            <p:cNvGrpSpPr/>
            <p:nvPr/>
          </p:nvGrpSpPr>
          <p:grpSpPr>
            <a:xfrm>
              <a:off x="6183042" y="5075684"/>
              <a:ext cx="2075276" cy="1296700"/>
              <a:chOff x="1672001" y="2153266"/>
              <a:chExt cx="2226899" cy="1385072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CF3F2CD-CEF9-4213-AD48-08370BAF59F0}"/>
                  </a:ext>
                </a:extLst>
              </p:cNvPr>
              <p:cNvSpPr/>
              <p:nvPr/>
            </p:nvSpPr>
            <p:spPr>
              <a:xfrm>
                <a:off x="1710813" y="2153266"/>
                <a:ext cx="2188087" cy="37091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EF0E3DB6-1760-4909-A541-FB91A804F6C1}"/>
                  </a:ext>
                </a:extLst>
              </p:cNvPr>
              <p:cNvSpPr/>
              <p:nvPr/>
            </p:nvSpPr>
            <p:spPr>
              <a:xfrm>
                <a:off x="1710813" y="2532581"/>
                <a:ext cx="2188087" cy="10057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F1777FF-F715-457D-A8CF-03D586160B60}"/>
                  </a:ext>
                </a:extLst>
              </p:cNvPr>
              <p:cNvSpPr txBox="1"/>
              <p:nvPr/>
            </p:nvSpPr>
            <p:spPr>
              <a:xfrm>
                <a:off x="1672001" y="2181509"/>
                <a:ext cx="2188087" cy="361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Output data</a:t>
                </a:r>
                <a:endPara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119784B-8539-451D-BDC9-CE6A4639FED7}"/>
                </a:ext>
              </a:extLst>
            </p:cNvPr>
            <p:cNvSpPr txBox="1"/>
            <p:nvPr/>
          </p:nvSpPr>
          <p:spPr>
            <a:xfrm>
              <a:off x="6264316" y="5545323"/>
              <a:ext cx="1996556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Bicycle, Motorbike,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Dog, Cat</a:t>
              </a:r>
              <a:endParaRPr lang="ko-KR" altLang="en-US" sz="160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0F0F10F-5C6F-41AE-AE0E-F369E90F6470}"/>
                </a:ext>
              </a:extLst>
            </p:cNvPr>
            <p:cNvGrpSpPr/>
            <p:nvPr/>
          </p:nvGrpSpPr>
          <p:grpSpPr>
            <a:xfrm>
              <a:off x="8813797" y="2010030"/>
              <a:ext cx="2060382" cy="1296700"/>
              <a:chOff x="1687983" y="2153266"/>
              <a:chExt cx="2210917" cy="138507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E8104CBE-5881-4252-BF61-81478D18FD77}"/>
                  </a:ext>
                </a:extLst>
              </p:cNvPr>
              <p:cNvSpPr/>
              <p:nvPr/>
            </p:nvSpPr>
            <p:spPr>
              <a:xfrm>
                <a:off x="1710813" y="2153266"/>
                <a:ext cx="2188087" cy="37091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F84777B-0BE6-4E38-9EB2-043829794747}"/>
                  </a:ext>
                </a:extLst>
              </p:cNvPr>
              <p:cNvSpPr/>
              <p:nvPr/>
            </p:nvSpPr>
            <p:spPr>
              <a:xfrm>
                <a:off x="1710813" y="2532581"/>
                <a:ext cx="2188087" cy="10057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1046B67-81FC-4E62-A576-1E289BA77BA7}"/>
                  </a:ext>
                </a:extLst>
              </p:cNvPr>
              <p:cNvSpPr txBox="1"/>
              <p:nvPr/>
            </p:nvSpPr>
            <p:spPr>
              <a:xfrm>
                <a:off x="1687983" y="2162555"/>
                <a:ext cx="2188087" cy="361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AI model</a:t>
                </a:r>
                <a:endPara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2665AA-D30D-4713-87C0-EF4A6EB31DF1}"/>
                </a:ext>
              </a:extLst>
            </p:cNvPr>
            <p:cNvSpPr txBox="1"/>
            <p:nvPr/>
          </p:nvSpPr>
          <p:spPr>
            <a:xfrm>
              <a:off x="8835073" y="2646146"/>
              <a:ext cx="1996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tflite_model</a:t>
              </a:r>
              <a:endParaRPr lang="ko-KR" altLang="en-US" sz="160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F69C5C7-E5B7-458B-9BFF-B4D4056404CC}"/>
                </a:ext>
              </a:extLst>
            </p:cNvPr>
            <p:cNvGrpSpPr/>
            <p:nvPr/>
          </p:nvGrpSpPr>
          <p:grpSpPr>
            <a:xfrm>
              <a:off x="8823183" y="3503518"/>
              <a:ext cx="2043730" cy="1307664"/>
              <a:chOff x="1705851" y="2141555"/>
              <a:chExt cx="2193049" cy="1396783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04FD6070-4E9C-441C-9F7F-B02BBB4A84C4}"/>
                  </a:ext>
                </a:extLst>
              </p:cNvPr>
              <p:cNvSpPr/>
              <p:nvPr/>
            </p:nvSpPr>
            <p:spPr>
              <a:xfrm>
                <a:off x="1710813" y="2153266"/>
                <a:ext cx="2188087" cy="37091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BCE978D8-ACD3-48D5-BD66-6A2FE1217A93}"/>
                  </a:ext>
                </a:extLst>
              </p:cNvPr>
              <p:cNvSpPr/>
              <p:nvPr/>
            </p:nvSpPr>
            <p:spPr>
              <a:xfrm>
                <a:off x="1710813" y="2532581"/>
                <a:ext cx="2188087" cy="10057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97CAA78-E4DC-4D5E-8F64-9EF2D334B9EE}"/>
                  </a:ext>
                </a:extLst>
              </p:cNvPr>
              <p:cNvSpPr txBox="1"/>
              <p:nvPr/>
            </p:nvSpPr>
            <p:spPr>
              <a:xfrm>
                <a:off x="1705851" y="2141555"/>
                <a:ext cx="2188087" cy="361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Label</a:t>
                </a:r>
                <a:endPara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3CAC7EA-D576-429A-9A4F-34B4C522C3FE}"/>
                </a:ext>
              </a:extLst>
            </p:cNvPr>
            <p:cNvSpPr txBox="1"/>
            <p:nvPr/>
          </p:nvSpPr>
          <p:spPr>
            <a:xfrm>
              <a:off x="8849082" y="4111333"/>
              <a:ext cx="1996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coco_classes.txt</a:t>
              </a:r>
              <a:endParaRPr lang="ko-KR" altLang="en-US" sz="160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63BB0AAF-FC84-4F61-B695-673FE1C0B94F}"/>
                </a:ext>
              </a:extLst>
            </p:cNvPr>
            <p:cNvGrpSpPr/>
            <p:nvPr/>
          </p:nvGrpSpPr>
          <p:grpSpPr>
            <a:xfrm>
              <a:off x="8835073" y="5075684"/>
              <a:ext cx="2055273" cy="1296700"/>
              <a:chOff x="1693465" y="2153266"/>
              <a:chExt cx="2205435" cy="1385072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C22101A1-A6C2-4B7C-9D43-558B9E8A2129}"/>
                  </a:ext>
                </a:extLst>
              </p:cNvPr>
              <p:cNvSpPr/>
              <p:nvPr/>
            </p:nvSpPr>
            <p:spPr>
              <a:xfrm>
                <a:off x="1710813" y="2153266"/>
                <a:ext cx="2188087" cy="37091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9F1C125D-F43F-4A02-8F42-BB231A74C2D4}"/>
                  </a:ext>
                </a:extLst>
              </p:cNvPr>
              <p:cNvSpPr/>
              <p:nvPr/>
            </p:nvSpPr>
            <p:spPr>
              <a:xfrm>
                <a:off x="1710813" y="2532581"/>
                <a:ext cx="2188087" cy="10057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B8FC34E-2571-4F8E-A5BB-19911BB3F8A5}"/>
                  </a:ext>
                </a:extLst>
              </p:cNvPr>
              <p:cNvSpPr txBox="1"/>
              <p:nvPr/>
            </p:nvSpPr>
            <p:spPr>
              <a:xfrm>
                <a:off x="1693465" y="2174529"/>
                <a:ext cx="2188087" cy="361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Input data</a:t>
                </a:r>
                <a:endPara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055392B-EDBD-4B23-9D4F-7F71CE180FDA}"/>
                </a:ext>
              </a:extLst>
            </p:cNvPr>
            <p:cNvSpPr txBox="1"/>
            <p:nvPr/>
          </p:nvSpPr>
          <p:spPr>
            <a:xfrm>
              <a:off x="8872515" y="5660215"/>
              <a:ext cx="1996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.jpg</a:t>
              </a:r>
              <a:endParaRPr lang="ko-KR" altLang="en-US" sz="160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A604A56-40DE-4EF0-8BA6-283CAFED4BC5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5228148" y="2898615"/>
              <a:ext cx="1535722" cy="153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41A2BCA8-3D7B-4504-BEDF-C65A5AFC6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2180" y="3212180"/>
              <a:ext cx="1135413" cy="1016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DCCD96D6-B7B5-473D-97B5-41D1EF4039CD}"/>
                </a:ext>
              </a:extLst>
            </p:cNvPr>
            <p:cNvSpPr/>
            <p:nvPr/>
          </p:nvSpPr>
          <p:spPr>
            <a:xfrm>
              <a:off x="6343986" y="2520912"/>
              <a:ext cx="1820059" cy="785818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20B41004-1617-4077-9690-03CCFEF199C3}"/>
                </a:ext>
              </a:extLst>
            </p:cNvPr>
            <p:cNvSpPr/>
            <p:nvPr/>
          </p:nvSpPr>
          <p:spPr>
            <a:xfrm>
              <a:off x="6343986" y="3494939"/>
              <a:ext cx="1820059" cy="1077218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694DCD1E-1CA9-42B4-8B7D-8F62AE968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5319" y="4611093"/>
              <a:ext cx="7412" cy="379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BF03D3B2-2944-4955-93A7-005EF2B456C8}"/>
                </a:ext>
              </a:extLst>
            </p:cNvPr>
            <p:cNvCxnSpPr>
              <a:cxnSpLocks/>
              <a:stCxn id="94" idx="1"/>
            </p:cNvCxnSpPr>
            <p:nvPr/>
          </p:nvCxnSpPr>
          <p:spPr>
            <a:xfrm flipH="1">
              <a:off x="7716371" y="2815423"/>
              <a:ext cx="1118702" cy="11028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3B082655-1D30-4D44-8CEE-729A9C46C3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7468" y="4126025"/>
              <a:ext cx="1263533" cy="694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20E226E7-4C69-45D8-9E16-74AF82558489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7791120" y="4360890"/>
              <a:ext cx="1081395" cy="1468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58867C2-C09E-4435-A770-E99CD91F5996}"/>
                </a:ext>
              </a:extLst>
            </p:cNvPr>
            <p:cNvSpPr txBox="1"/>
            <p:nvPr/>
          </p:nvSpPr>
          <p:spPr>
            <a:xfrm>
              <a:off x="1152843" y="6091550"/>
              <a:ext cx="4442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Certificate files(.</a:t>
              </a:r>
              <a:r>
                <a:rPr lang="en-US" altLang="ko-KR" sz="1600" dirty="0" err="1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pem</a:t>
              </a:r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.</a:t>
              </a:r>
              <a:r>
                <a:rPr lang="en-US" altLang="ko-KR" sz="1600" dirty="0" err="1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crt</a:t>
              </a:r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.key)</a:t>
              </a: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E137E6D6-3B93-4AA2-A279-DA9EC2EC1896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V="1">
              <a:off x="5238102" y="3263096"/>
              <a:ext cx="1210973" cy="27800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C11BD41-99F3-4F20-A3F9-1E45C7022A6B}"/>
                </a:ext>
              </a:extLst>
            </p:cNvPr>
            <p:cNvSpPr/>
            <p:nvPr/>
          </p:nvSpPr>
          <p:spPr>
            <a:xfrm>
              <a:off x="1551697" y="5523888"/>
              <a:ext cx="3686411" cy="347251"/>
            </a:xfrm>
            <a:prstGeom prst="rect">
              <a:avLst/>
            </a:prstGeom>
            <a:solidFill>
              <a:srgbClr val="AEE4D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8EC5E9-3A94-438F-BD5B-8E0F1E2BCAAA}"/>
                </a:ext>
              </a:extLst>
            </p:cNvPr>
            <p:cNvSpPr txBox="1"/>
            <p:nvPr/>
          </p:nvSpPr>
          <p:spPr>
            <a:xfrm>
              <a:off x="1775694" y="5532585"/>
              <a:ext cx="3280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Files for MQTT</a:t>
              </a:r>
              <a:endPara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220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Google Shape;200;p30">
            <a:extLst>
              <a:ext uri="{FF2B5EF4-FFF2-40B4-BE49-F238E27FC236}">
                <a16:creationId xmlns:a16="http://schemas.microsoft.com/office/drawing/2014/main" id="{3D91947E-3106-4E76-AC31-6AC51F22B722}"/>
              </a:ext>
            </a:extLst>
          </p:cNvPr>
          <p:cNvSpPr txBox="1"/>
          <p:nvPr/>
        </p:nvSpPr>
        <p:spPr>
          <a:xfrm>
            <a:off x="3875701" y="1245864"/>
            <a:ext cx="4211997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Lambda </a:t>
            </a:r>
            <a:r>
              <a:rPr lang="ko-KR" altLang="en-US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연동</a:t>
            </a:r>
            <a:endParaRPr lang="en-US" altLang="ko-KR" sz="3600" b="1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1C6E16E1-AF47-4C04-BA67-5B237E1D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95" y="2182525"/>
            <a:ext cx="9631275" cy="42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23">
            <a:extLst>
              <a:ext uri="{FF2B5EF4-FFF2-40B4-BE49-F238E27FC236}">
                <a16:creationId xmlns:a16="http://schemas.microsoft.com/office/drawing/2014/main" id="{0A956B7D-152A-4BCB-804D-D5F13C608A59}"/>
              </a:ext>
            </a:extLst>
          </p:cNvPr>
          <p:cNvSpPr/>
          <p:nvPr/>
        </p:nvSpPr>
        <p:spPr>
          <a:xfrm>
            <a:off x="6000750" y="3888045"/>
            <a:ext cx="3257550" cy="12116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Detection = “1”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Nothing = “ Null ”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4DF917F6-6A77-4CF0-A883-CC4E861B7A7E}"/>
              </a:ext>
            </a:extLst>
          </p:cNvPr>
          <p:cNvSpPr/>
          <p:nvPr/>
        </p:nvSpPr>
        <p:spPr>
          <a:xfrm>
            <a:off x="2030578" y="3967178"/>
            <a:ext cx="3450851" cy="1034365"/>
          </a:xfrm>
          <a:prstGeom prst="roundRect">
            <a:avLst/>
          </a:prstGeom>
          <a:noFill/>
          <a:ln w="38100" cap="flat" cmpd="sng" algn="ctr">
            <a:solidFill>
              <a:srgbClr val="E6294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CDBD919-A57A-4B34-A1E1-2E0B4399E947}"/>
              </a:ext>
            </a:extLst>
          </p:cNvPr>
          <p:cNvSpPr/>
          <p:nvPr/>
        </p:nvSpPr>
        <p:spPr>
          <a:xfrm>
            <a:off x="5564877" y="4229515"/>
            <a:ext cx="416823" cy="52873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35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2D448-E7C7-4C96-BD89-E7E426BFA784}"/>
              </a:ext>
            </a:extLst>
          </p:cNvPr>
          <p:cNvSpPr txBox="1"/>
          <p:nvPr/>
        </p:nvSpPr>
        <p:spPr>
          <a:xfrm>
            <a:off x="1810870" y="322730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배경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C75DA4-680B-424B-9D7D-8F11FB981B47}"/>
              </a:ext>
            </a:extLst>
          </p:cNvPr>
          <p:cNvGrpSpPr/>
          <p:nvPr/>
        </p:nvGrpSpPr>
        <p:grpSpPr>
          <a:xfrm>
            <a:off x="1223436" y="2059058"/>
            <a:ext cx="3689222" cy="2471010"/>
            <a:chOff x="1999130" y="1949402"/>
            <a:chExt cx="5916706" cy="39629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98A14FA-FDAB-4DA4-B131-774D80896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130" y="1949402"/>
              <a:ext cx="5916706" cy="396296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9F9D4A-F7B7-4B26-84F2-7119EBDEF84F}"/>
                </a:ext>
              </a:extLst>
            </p:cNvPr>
            <p:cNvSpPr/>
            <p:nvPr/>
          </p:nvSpPr>
          <p:spPr>
            <a:xfrm>
              <a:off x="7458635" y="5656729"/>
              <a:ext cx="421341" cy="1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B5AD9C6-7BEB-43B3-93E2-304CEA5498EB}"/>
              </a:ext>
            </a:extLst>
          </p:cNvPr>
          <p:cNvSpPr txBox="1"/>
          <p:nvPr/>
        </p:nvSpPr>
        <p:spPr>
          <a:xfrm>
            <a:off x="725899" y="4956468"/>
            <a:ext cx="468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서울시 공유 자전거 </a:t>
            </a:r>
            <a:r>
              <a:rPr lang="ko-KR" altLang="en-US" sz="3600" dirty="0" err="1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</a:t>
            </a:r>
            <a:endParaRPr lang="ko-KR" altLang="en-US" sz="2800" dirty="0">
              <a:solidFill>
                <a:srgbClr val="01AB5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130E1-4303-48E9-A2F0-9C062E7EE9E6}"/>
              </a:ext>
            </a:extLst>
          </p:cNvPr>
          <p:cNvSpPr txBox="1"/>
          <p:nvPr/>
        </p:nvSpPr>
        <p:spPr>
          <a:xfrm>
            <a:off x="8224988" y="1965766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FCC42-79E7-4FF0-9B6D-2E5C74C6DC83}"/>
              </a:ext>
            </a:extLst>
          </p:cNvPr>
          <p:cNvSpPr txBox="1"/>
          <p:nvPr/>
        </p:nvSpPr>
        <p:spPr>
          <a:xfrm>
            <a:off x="6497753" y="3105974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자전거의 부족 또는 과다 문제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273AC-4DC1-4D70-90AC-F4B0B31931C1}"/>
              </a:ext>
            </a:extLst>
          </p:cNvPr>
          <p:cNvSpPr txBox="1"/>
          <p:nvPr/>
        </p:nvSpPr>
        <p:spPr>
          <a:xfrm>
            <a:off x="6567365" y="4090885"/>
            <a:ext cx="481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고장</a:t>
            </a:r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도난자전거 추적 어려움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CD5C3-B28D-4DBB-8DF9-1A60CFFBA8E9}"/>
              </a:ext>
            </a:extLst>
          </p:cNvPr>
          <p:cNvSpPr txBox="1"/>
          <p:nvPr/>
        </p:nvSpPr>
        <p:spPr>
          <a:xfrm>
            <a:off x="6143371" y="5079579"/>
            <a:ext cx="5658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자전거 사고 발생시 대처가 어려움</a:t>
            </a:r>
          </a:p>
        </p:txBody>
      </p:sp>
    </p:spTree>
    <p:extLst>
      <p:ext uri="{BB962C8B-B14F-4D97-AF65-F5344CB8AC3E}">
        <p14:creationId xmlns:p14="http://schemas.microsoft.com/office/powerpoint/2010/main" val="356483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9887F-836F-4EA5-8BE5-EA48B59BBB49}"/>
              </a:ext>
            </a:extLst>
          </p:cNvPr>
          <p:cNvSpPr txBox="1"/>
          <p:nvPr/>
        </p:nvSpPr>
        <p:spPr>
          <a:xfrm>
            <a:off x="1810870" y="32273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AI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4" name="Google Shape;200;p30">
            <a:extLst>
              <a:ext uri="{FF2B5EF4-FFF2-40B4-BE49-F238E27FC236}">
                <a16:creationId xmlns:a16="http://schemas.microsoft.com/office/drawing/2014/main" id="{F503E1FD-1893-407C-87FF-D552A5BFC3CB}"/>
              </a:ext>
            </a:extLst>
          </p:cNvPr>
          <p:cNvSpPr txBox="1"/>
          <p:nvPr/>
        </p:nvSpPr>
        <p:spPr>
          <a:xfrm>
            <a:off x="535698" y="1327396"/>
            <a:ext cx="9105858" cy="59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Architecture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608F41F-09CB-41F0-9547-EB7CF9E1DA2A}"/>
              </a:ext>
            </a:extLst>
          </p:cNvPr>
          <p:cNvGrpSpPr/>
          <p:nvPr/>
        </p:nvGrpSpPr>
        <p:grpSpPr>
          <a:xfrm>
            <a:off x="975423" y="1942520"/>
            <a:ext cx="10347820" cy="4756205"/>
            <a:chOff x="975423" y="1942520"/>
            <a:chExt cx="10347820" cy="4756205"/>
          </a:xfrm>
        </p:grpSpPr>
        <p:sp>
          <p:nvSpPr>
            <p:cNvPr id="46" name="모서리가 둥근 직사각형 53">
              <a:extLst>
                <a:ext uri="{FF2B5EF4-FFF2-40B4-BE49-F238E27FC236}">
                  <a16:creationId xmlns:a16="http://schemas.microsoft.com/office/drawing/2014/main" id="{A8F622E6-B89E-45BA-859A-05C90CAEA992}"/>
                </a:ext>
              </a:extLst>
            </p:cNvPr>
            <p:cNvSpPr/>
            <p:nvPr/>
          </p:nvSpPr>
          <p:spPr>
            <a:xfrm>
              <a:off x="1857751" y="4344052"/>
              <a:ext cx="967773" cy="5004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tflite</a:t>
              </a:r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model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47F795-F9EA-4475-B6FF-5A0C60E9B602}"/>
                </a:ext>
              </a:extLst>
            </p:cNvPr>
            <p:cNvSpPr txBox="1"/>
            <p:nvPr/>
          </p:nvSpPr>
          <p:spPr>
            <a:xfrm>
              <a:off x="5163021" y="2425498"/>
              <a:ext cx="969842" cy="36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Upload</a:t>
              </a: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30F073-DB1B-41BD-BD99-74F1AEA31542}"/>
                </a:ext>
              </a:extLst>
            </p:cNvPr>
            <p:cNvSpPr txBox="1"/>
            <p:nvPr/>
          </p:nvSpPr>
          <p:spPr>
            <a:xfrm>
              <a:off x="5357666" y="3428463"/>
              <a:ext cx="3023584" cy="37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Load model, images, label</a:t>
              </a: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27DE7D-CC90-4CB6-A88A-B02CD9FF290F}"/>
                </a:ext>
              </a:extLst>
            </p:cNvPr>
            <p:cNvSpPr txBox="1"/>
            <p:nvPr/>
          </p:nvSpPr>
          <p:spPr>
            <a:xfrm>
              <a:off x="6356359" y="4502110"/>
              <a:ext cx="979242" cy="37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Trigger</a:t>
              </a: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175E3D-A8A7-44A3-93DF-233D1D7BF08A}"/>
                </a:ext>
              </a:extLst>
            </p:cNvPr>
            <p:cNvSpPr txBox="1"/>
            <p:nvPr/>
          </p:nvSpPr>
          <p:spPr>
            <a:xfrm>
              <a:off x="10143112" y="5133720"/>
              <a:ext cx="1180131" cy="339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Prediction</a:t>
              </a:r>
              <a:endPara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D8ADB-3E5A-4AEC-A356-604B577918A9}"/>
                </a:ext>
              </a:extLst>
            </p:cNvPr>
            <p:cNvSpPr txBox="1"/>
            <p:nvPr/>
          </p:nvSpPr>
          <p:spPr>
            <a:xfrm>
              <a:off x="10019556" y="2795956"/>
              <a:ext cx="1157689" cy="37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코드 실행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46C82D3-0159-4ABA-A279-3FEBAAB9A057}"/>
                </a:ext>
              </a:extLst>
            </p:cNvPr>
            <p:cNvGrpSpPr/>
            <p:nvPr/>
          </p:nvGrpSpPr>
          <p:grpSpPr>
            <a:xfrm>
              <a:off x="9322159" y="5494159"/>
              <a:ext cx="1217585" cy="1204560"/>
              <a:chOff x="4650927" y="4011720"/>
              <a:chExt cx="619647" cy="748480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6C97E17-EDDF-4750-A0A7-D7558DE41D43}"/>
                  </a:ext>
                </a:extLst>
              </p:cNvPr>
              <p:cNvSpPr txBox="1"/>
              <p:nvPr/>
            </p:nvSpPr>
            <p:spPr>
              <a:xfrm>
                <a:off x="4686223" y="4531705"/>
                <a:ext cx="584351" cy="228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IoT</a:t>
                </a:r>
                <a:r>
                  <a:rPr lang="en-US" altLang="ko-KR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 Core</a:t>
                </a:r>
                <a:endPara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28003F30-4D0B-4867-8B52-F2C366E3B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00" b="96500" l="7000" r="9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0927" y="4011720"/>
                <a:ext cx="605106" cy="537168"/>
              </a:xfrm>
              <a:prstGeom prst="rect">
                <a:avLst/>
              </a:prstGeom>
              <a:effectLst/>
            </p:spPr>
          </p:pic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985C529-49A8-4011-B3FB-1296BCC6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1517" y="3455409"/>
              <a:ext cx="1285578" cy="1211795"/>
            </a:xfrm>
            <a:prstGeom prst="rect">
              <a:avLst/>
            </a:prstGeom>
            <a:effectLst/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D68D343-F955-4BCA-A061-10C38584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495" y="3377814"/>
              <a:ext cx="1432449" cy="1287332"/>
            </a:xfrm>
            <a:prstGeom prst="rect">
              <a:avLst/>
            </a:prstGeom>
            <a:effectLst/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909C16C-9453-4D77-A548-394EA5105002}"/>
                </a:ext>
              </a:extLst>
            </p:cNvPr>
            <p:cNvGrpSpPr/>
            <p:nvPr/>
          </p:nvGrpSpPr>
          <p:grpSpPr>
            <a:xfrm>
              <a:off x="3486416" y="5444632"/>
              <a:ext cx="1266694" cy="1254093"/>
              <a:chOff x="2294960" y="4050462"/>
              <a:chExt cx="982343" cy="104964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05053C7-1A23-40BA-AC00-EE61CA182F28}"/>
                  </a:ext>
                </a:extLst>
              </p:cNvPr>
              <p:cNvSpPr txBox="1"/>
              <p:nvPr/>
            </p:nvSpPr>
            <p:spPr>
              <a:xfrm>
                <a:off x="2294960" y="4789951"/>
                <a:ext cx="982343" cy="310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Pi camera</a:t>
                </a:r>
                <a:endParaRPr lang="ko-KR" altLang="en-US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pic>
            <p:nvPicPr>
              <p:cNvPr id="79" name="그래픽 78" descr="카메라 단색으로 채워진">
                <a:extLst>
                  <a:ext uri="{FF2B5EF4-FFF2-40B4-BE49-F238E27FC236}">
                    <a16:creationId xmlns:a16="http://schemas.microsoft.com/office/drawing/2014/main" id="{8A861269-AE75-4256-B135-FBB27476A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67272" y="4050462"/>
                <a:ext cx="834705" cy="867691"/>
              </a:xfrm>
              <a:prstGeom prst="rect">
                <a:avLst/>
              </a:prstGeom>
              <a:effectLst/>
            </p:spPr>
          </p:pic>
        </p:grpSp>
        <p:sp>
          <p:nvSpPr>
            <p:cNvPr id="58" name="모서리가 둥근 직사각형 53">
              <a:extLst>
                <a:ext uri="{FF2B5EF4-FFF2-40B4-BE49-F238E27FC236}">
                  <a16:creationId xmlns:a16="http://schemas.microsoft.com/office/drawing/2014/main" id="{BF3AA867-5A2C-483B-8E08-B6B237C87FFD}"/>
                </a:ext>
              </a:extLst>
            </p:cNvPr>
            <p:cNvSpPr/>
            <p:nvPr/>
          </p:nvSpPr>
          <p:spPr>
            <a:xfrm>
              <a:off x="975423" y="4339597"/>
              <a:ext cx="863406" cy="5217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Label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BFF8B75-5F9E-4DF8-961F-999BC9DF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994" y="1942520"/>
              <a:ext cx="791697" cy="81622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8D1883D-878C-466C-B93C-5D2AE5E309EB}"/>
                </a:ext>
              </a:extLst>
            </p:cNvPr>
            <p:cNvSpPr txBox="1"/>
            <p:nvPr/>
          </p:nvSpPr>
          <p:spPr>
            <a:xfrm>
              <a:off x="3166691" y="5151256"/>
              <a:ext cx="873957" cy="339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Images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43800009-01B3-42FF-9F32-AB256DC436AA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3" y="4481284"/>
              <a:ext cx="424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D67684A0-C6DE-410C-A578-0C9E183F2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22" y="5045489"/>
              <a:ext cx="1" cy="5161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73AF2F68-705C-4F16-9A3B-E47DA0212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37" y="5028209"/>
              <a:ext cx="6520" cy="43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B5C0190-F583-4A1C-A454-89BBF3E9FB10}"/>
                </a:ext>
              </a:extLst>
            </p:cNvPr>
            <p:cNvGrpSpPr/>
            <p:nvPr/>
          </p:nvGrpSpPr>
          <p:grpSpPr>
            <a:xfrm>
              <a:off x="1997423" y="2350633"/>
              <a:ext cx="4130796" cy="613632"/>
              <a:chOff x="1539303" y="1375316"/>
              <a:chExt cx="2934877" cy="513593"/>
            </a:xfrm>
          </p:grpSpPr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0E0693C7-A99C-445F-95C0-E7279C04926F}"/>
                  </a:ext>
                </a:extLst>
              </p:cNvPr>
              <p:cNvCxnSpPr>
                <a:cxnSpLocks/>
                <a:endCxn id="59" idx="1"/>
              </p:cNvCxnSpPr>
              <p:nvPr/>
            </p:nvCxnSpPr>
            <p:spPr>
              <a:xfrm flipV="1">
                <a:off x="1539303" y="1375316"/>
                <a:ext cx="2934877" cy="161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EF9754-0387-4145-BB59-F5FE1C4FD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055" y="1391418"/>
                <a:ext cx="0" cy="49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F147F9F-09C5-4CB7-997F-61BABD782077}"/>
                </a:ext>
              </a:extLst>
            </p:cNvPr>
            <p:cNvGrpSpPr/>
            <p:nvPr/>
          </p:nvGrpSpPr>
          <p:grpSpPr>
            <a:xfrm>
              <a:off x="7110416" y="2350632"/>
              <a:ext cx="2830628" cy="1008001"/>
              <a:chOff x="4889248" y="1327968"/>
              <a:chExt cx="2085293" cy="668461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436F279B-8201-4294-9BB0-56ADC6599BB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 flipV="1">
                <a:off x="4889248" y="1327968"/>
                <a:ext cx="2085293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8D6E744-635B-4B84-A15B-EB3EB0C8C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541" y="1327968"/>
                <a:ext cx="0" cy="6684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99C92B5D-C74A-48FA-AC93-D449F09FA219}"/>
                </a:ext>
              </a:extLst>
            </p:cNvPr>
            <p:cNvCxnSpPr>
              <a:cxnSpLocks/>
            </p:cNvCxnSpPr>
            <p:nvPr/>
          </p:nvCxnSpPr>
          <p:spPr>
            <a:xfrm>
              <a:off x="2916121" y="4481284"/>
              <a:ext cx="4250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955D242-3857-4D29-A70D-5580D42AC185}"/>
                </a:ext>
              </a:extLst>
            </p:cNvPr>
            <p:cNvCxnSpPr>
              <a:cxnSpLocks/>
            </p:cNvCxnSpPr>
            <p:nvPr/>
          </p:nvCxnSpPr>
          <p:spPr>
            <a:xfrm>
              <a:off x="2866016" y="3835349"/>
              <a:ext cx="4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EE9CF7C6-85DD-4761-AFBF-F1DAB841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426" y="2952750"/>
              <a:ext cx="1380733" cy="1269878"/>
            </a:xfrm>
            <a:prstGeom prst="rect">
              <a:avLst/>
            </a:prstGeom>
          </p:spPr>
        </p:pic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B3F574C9-5519-45C6-BD36-16A1868E688E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3" y="3835349"/>
              <a:ext cx="424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C201B3-A452-488A-B170-09F40FA4E8CD}"/>
                </a:ext>
              </a:extLst>
            </p:cNvPr>
            <p:cNvSpPr txBox="1"/>
            <p:nvPr/>
          </p:nvSpPr>
          <p:spPr>
            <a:xfrm>
              <a:off x="3615582" y="4700578"/>
              <a:ext cx="1076320" cy="37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AWS S3</a:t>
              </a:r>
              <a:endPara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1824C2-3B8E-45D2-9464-0D0062BCC8A7}"/>
                </a:ext>
              </a:extLst>
            </p:cNvPr>
            <p:cNvSpPr txBox="1"/>
            <p:nvPr/>
          </p:nvSpPr>
          <p:spPr>
            <a:xfrm>
              <a:off x="9098493" y="4695829"/>
              <a:ext cx="1646988" cy="370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AWS Lambda</a:t>
              </a:r>
              <a:endParaRPr lang="ko-KR" altLang="en-US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1F9345-279E-4A6D-99C6-BE7B65D5B15E}"/>
                </a:ext>
              </a:extLst>
            </p:cNvPr>
            <p:cNvSpPr txBox="1"/>
            <p:nvPr/>
          </p:nvSpPr>
          <p:spPr>
            <a:xfrm>
              <a:off x="1176242" y="3491249"/>
              <a:ext cx="155484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All Files &amp; Libraries</a:t>
              </a:r>
              <a:endParaRPr lang="ko-KR" altLang="en-US" sz="17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53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B23B-8C56-4B85-B902-B49D6DC0E588}"/>
              </a:ext>
            </a:extLst>
          </p:cNvPr>
          <p:cNvSpPr txBox="1"/>
          <p:nvPr/>
        </p:nvSpPr>
        <p:spPr>
          <a:xfrm>
            <a:off x="5241439" y="2767280"/>
            <a:ext cx="17091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IoT</a:t>
            </a:r>
            <a:endParaRPr lang="ko-KR" altLang="en-US" sz="8000" dirty="0">
              <a:solidFill>
                <a:srgbClr val="01AB5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864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EC606-0594-48D0-B147-0D4821AB1F75}"/>
              </a:ext>
            </a:extLst>
          </p:cNvPr>
          <p:cNvSpPr txBox="1"/>
          <p:nvPr/>
        </p:nvSpPr>
        <p:spPr>
          <a:xfrm>
            <a:off x="1810870" y="322730"/>
            <a:ext cx="5194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IoT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A91B-56D8-4BCC-BF98-B50A5B977A20}"/>
              </a:ext>
            </a:extLst>
          </p:cNvPr>
          <p:cNvSpPr txBox="1"/>
          <p:nvPr/>
        </p:nvSpPr>
        <p:spPr>
          <a:xfrm>
            <a:off x="1368860" y="1849974"/>
            <a:ext cx="5683624" cy="157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사용 도구 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라즈베리파이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충격 감지센서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GPS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모듈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부저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센서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파이카메라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LED dot matrix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3F593-6A01-40B0-A687-D423BC4BD8B0}"/>
              </a:ext>
            </a:extLst>
          </p:cNvPr>
          <p:cNvSpPr txBox="1"/>
          <p:nvPr/>
        </p:nvSpPr>
        <p:spPr>
          <a:xfrm>
            <a:off x="8576484" y="4094707"/>
            <a:ext cx="2210796" cy="1055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사용 언어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Python, C++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91FDD-C045-4AFE-A531-9FC3F55BE4DA}"/>
              </a:ext>
            </a:extLst>
          </p:cNvPr>
          <p:cNvSpPr txBox="1"/>
          <p:nvPr/>
        </p:nvSpPr>
        <p:spPr>
          <a:xfrm>
            <a:off x="1368860" y="3834636"/>
            <a:ext cx="6858001" cy="157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사용 라이브러리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</a:t>
            </a: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luma.led_matrix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Boto3, </a:t>
            </a:r>
            <a:r>
              <a:rPr lang="en-US" altLang="ko-KR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AWSIoTPythonSDK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Picamera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en-US" altLang="ko-KR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TinyGPS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Json, </a:t>
            </a:r>
            <a:r>
              <a:rPr lang="en-US" altLang="ko-KR" sz="2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RPi.GPI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591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EC606-0594-48D0-B147-0D4821AB1F75}"/>
              </a:ext>
            </a:extLst>
          </p:cNvPr>
          <p:cNvSpPr txBox="1"/>
          <p:nvPr/>
        </p:nvSpPr>
        <p:spPr>
          <a:xfrm>
            <a:off x="1810870" y="322730"/>
            <a:ext cx="5194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IoT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BA53D-8909-465F-9EF8-2F3341FB339A}"/>
              </a:ext>
            </a:extLst>
          </p:cNvPr>
          <p:cNvSpPr txBox="1"/>
          <p:nvPr/>
        </p:nvSpPr>
        <p:spPr>
          <a:xfrm>
            <a:off x="586602" y="1682579"/>
            <a:ext cx="7114079" cy="4816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라즈베리파이를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이용하여 센서 값 측정 후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IOT CORE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이용하여 센서 값 전달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충격감지센서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GPS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모듈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 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-&gt;MQTT Publisher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역할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파이카메라를 이용하여 이미지 데이터 수집 후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S3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전송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(AI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판별을 위해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IOT CORE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이용하여 안드로이드 어플을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통하여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라즈베리파이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센서 원격 제어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부저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센서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LED dot matrix)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-&gt;MQTT Subscriber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역할</a:t>
            </a: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4F6D3B-4696-4BA0-8427-36B3750CD15C}"/>
              </a:ext>
            </a:extLst>
          </p:cNvPr>
          <p:cNvGrpSpPr/>
          <p:nvPr/>
        </p:nvGrpSpPr>
        <p:grpSpPr>
          <a:xfrm>
            <a:off x="7481300" y="1803040"/>
            <a:ext cx="3868573" cy="3372381"/>
            <a:chOff x="7328899" y="2137181"/>
            <a:chExt cx="3868573" cy="33723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AF9582-DCA1-461E-9491-6C072EBBC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854" y="3501049"/>
              <a:ext cx="1777618" cy="200851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7B72FE-18CB-4A2A-BA1D-D302E2A52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414" y="2304081"/>
              <a:ext cx="1560499" cy="102172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2A0D4F-B103-44E9-9A0B-F0FE6042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8899" y="4041878"/>
              <a:ext cx="1777617" cy="1333213"/>
            </a:xfrm>
            <a:prstGeom prst="rect">
              <a:avLst/>
            </a:prstGeom>
          </p:spPr>
        </p:pic>
        <p:pic>
          <p:nvPicPr>
            <p:cNvPr id="7" name="그림 6" descr="텍스트, 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FE263F2B-6F2B-474D-821D-DFF6C862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8899" y="2137181"/>
              <a:ext cx="1777617" cy="1333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986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EC606-0594-48D0-B147-0D4821AB1F75}"/>
              </a:ext>
            </a:extLst>
          </p:cNvPr>
          <p:cNvSpPr txBox="1"/>
          <p:nvPr/>
        </p:nvSpPr>
        <p:spPr>
          <a:xfrm>
            <a:off x="1810870" y="322730"/>
            <a:ext cx="5210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IoT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9C3E43-3C98-4565-ADD2-810D6E7044E9}"/>
              </a:ext>
            </a:extLst>
          </p:cNvPr>
          <p:cNvGrpSpPr/>
          <p:nvPr/>
        </p:nvGrpSpPr>
        <p:grpSpPr>
          <a:xfrm>
            <a:off x="7925433" y="2337339"/>
            <a:ext cx="3414920" cy="3381270"/>
            <a:chOff x="7764069" y="2257608"/>
            <a:chExt cx="3414920" cy="3381270"/>
          </a:xfrm>
        </p:grpSpPr>
        <p:pic>
          <p:nvPicPr>
            <p:cNvPr id="5" name="그림 4" descr="실내, 앉아있는, 사진, 표면이(가) 표시된 사진&#10;&#10;자동 생성된 설명">
              <a:extLst>
                <a:ext uri="{FF2B5EF4-FFF2-40B4-BE49-F238E27FC236}">
                  <a16:creationId xmlns:a16="http://schemas.microsoft.com/office/drawing/2014/main" id="{3DC3A0F6-DEC0-40FC-92B3-7F396EDB2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1" r="23076" b="-4"/>
            <a:stretch/>
          </p:blipFill>
          <p:spPr>
            <a:xfrm>
              <a:off x="7764069" y="4067108"/>
              <a:ext cx="1571770" cy="1571770"/>
            </a:xfrm>
            <a:custGeom>
              <a:avLst/>
              <a:gdLst/>
              <a:ahLst/>
              <a:cxnLst/>
              <a:rect l="l" t="t" r="r" b="b"/>
              <a:pathLst>
                <a:path w="2880360" h="2880360">
                  <a:moveTo>
                    <a:pt x="1440180" y="0"/>
                  </a:moveTo>
                  <a:cubicBezTo>
                    <a:pt x="2235569" y="0"/>
                    <a:pt x="2880360" y="644791"/>
                    <a:pt x="2880360" y="1440180"/>
                  </a:cubicBezTo>
                  <a:cubicBezTo>
                    <a:pt x="2880360" y="2235569"/>
                    <a:pt x="2235569" y="2880360"/>
                    <a:pt x="1440180" y="2880360"/>
                  </a:cubicBezTo>
                  <a:cubicBezTo>
                    <a:pt x="644791" y="2880360"/>
                    <a:pt x="0" y="2235569"/>
                    <a:pt x="0" y="1440180"/>
                  </a:cubicBezTo>
                  <a:cubicBezTo>
                    <a:pt x="0" y="644791"/>
                    <a:pt x="644791" y="0"/>
                    <a:pt x="1440180" y="0"/>
                  </a:cubicBezTo>
                  <a:close/>
                </a:path>
              </a:pathLst>
            </a:custGeom>
          </p:spPr>
        </p:pic>
        <p:pic>
          <p:nvPicPr>
            <p:cNvPr id="6" name="그림 5" descr="자전거, 실외, 운송, 주차이(가) 표시된 사진&#10;&#10;자동 생성된 설명">
              <a:extLst>
                <a:ext uri="{FF2B5EF4-FFF2-40B4-BE49-F238E27FC236}">
                  <a16:creationId xmlns:a16="http://schemas.microsoft.com/office/drawing/2014/main" id="{92A01ECF-7B4D-41E7-BBFA-08DB2749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731" y="2257608"/>
              <a:ext cx="3208349" cy="1848446"/>
            </a:xfrm>
            <a:prstGeom prst="rect">
              <a:avLst/>
            </a:prstGeom>
          </p:spPr>
        </p:pic>
        <p:pic>
          <p:nvPicPr>
            <p:cNvPr id="7" name="그림 6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8240CB68-7730-4322-A452-DE58C6907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" b="7354"/>
            <a:stretch/>
          </p:blipFill>
          <p:spPr>
            <a:xfrm>
              <a:off x="9679671" y="4236994"/>
              <a:ext cx="1499318" cy="1270943"/>
            </a:xfrm>
            <a:custGeom>
              <a:avLst/>
              <a:gdLst/>
              <a:ahLst/>
              <a:cxnLst/>
              <a:rect l="l" t="t" r="r" b="b"/>
              <a:pathLst>
                <a:path w="3138912" h="2660795">
                  <a:moveTo>
                    <a:pt x="1723644" y="0"/>
                  </a:moveTo>
                  <a:cubicBezTo>
                    <a:pt x="2259111" y="0"/>
                    <a:pt x="2737550" y="244172"/>
                    <a:pt x="3053691" y="627247"/>
                  </a:cubicBezTo>
                  <a:lnTo>
                    <a:pt x="3138912" y="741211"/>
                  </a:lnTo>
                  <a:lnTo>
                    <a:pt x="3138912" y="2660795"/>
                  </a:lnTo>
                  <a:lnTo>
                    <a:pt x="278239" y="2660795"/>
                  </a:lnTo>
                  <a:lnTo>
                    <a:pt x="208035" y="2545235"/>
                  </a:lnTo>
                  <a:cubicBezTo>
                    <a:pt x="75362" y="2301006"/>
                    <a:pt x="0" y="2021126"/>
                    <a:pt x="0" y="1723644"/>
                  </a:cubicBezTo>
                  <a:cubicBezTo>
                    <a:pt x="0" y="771702"/>
                    <a:pt x="771702" y="0"/>
                    <a:pt x="1723644" y="0"/>
                  </a:cubicBezTo>
                  <a:close/>
                </a:path>
              </a:pathLst>
            </a:cu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64A34F-AA0F-418C-AD60-3363A439024E}"/>
              </a:ext>
            </a:extLst>
          </p:cNvPr>
          <p:cNvSpPr txBox="1"/>
          <p:nvPr/>
        </p:nvSpPr>
        <p:spPr>
          <a:xfrm>
            <a:off x="699233" y="1583309"/>
            <a:ext cx="4597851" cy="547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kern="120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자전거 위치 알림 서비스</a:t>
            </a:r>
            <a:endParaRPr lang="en-US" altLang="ko-KR" sz="3200" b="1" kern="1200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D3361-8090-42BE-9F10-551A8EA0CD57}"/>
              </a:ext>
            </a:extLst>
          </p:cNvPr>
          <p:cNvSpPr txBox="1"/>
          <p:nvPr/>
        </p:nvSpPr>
        <p:spPr>
          <a:xfrm>
            <a:off x="699233" y="2873887"/>
            <a:ext cx="6957259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자전거가 대여 후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24</a:t>
            </a:r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시간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초과 후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 반납 시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도난자전거로 간주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GPS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모듈을 이용하여 위도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경도를 측정하여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</a:t>
            </a:r>
            <a:r>
              <a:rPr lang="en-US" altLang="ko-KR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Iot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core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통해 서버에 측정값을 전송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</a:t>
            </a:r>
            <a:r>
              <a:rPr lang="en-US" altLang="ko-KR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Iot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core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부터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“alert”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값 수신 시에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부저음을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초간 울리는 기능 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43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EC606-0594-48D0-B147-0D4821AB1F75}"/>
              </a:ext>
            </a:extLst>
          </p:cNvPr>
          <p:cNvSpPr txBox="1"/>
          <p:nvPr/>
        </p:nvSpPr>
        <p:spPr>
          <a:xfrm>
            <a:off x="1810870" y="322730"/>
            <a:ext cx="5210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결과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IoT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2ECB6B-0CAA-423F-8821-26EFE6282358}"/>
              </a:ext>
            </a:extLst>
          </p:cNvPr>
          <p:cNvGrpSpPr/>
          <p:nvPr/>
        </p:nvGrpSpPr>
        <p:grpSpPr>
          <a:xfrm>
            <a:off x="8125451" y="3377607"/>
            <a:ext cx="3628675" cy="1724370"/>
            <a:chOff x="8170274" y="3176147"/>
            <a:chExt cx="3628675" cy="1724370"/>
          </a:xfrm>
        </p:grpSpPr>
        <p:pic>
          <p:nvPicPr>
            <p:cNvPr id="5" name="그림 4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194D7220-0A0A-47AF-BE11-F3C9E269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70274" y="3176147"/>
              <a:ext cx="2299159" cy="172437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6E431F-41FD-45EE-8B55-620EF2882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0" r="20339"/>
            <a:stretch/>
          </p:blipFill>
          <p:spPr>
            <a:xfrm>
              <a:off x="10388750" y="3198290"/>
              <a:ext cx="1410199" cy="147232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FEC05A-0D37-41F8-B6F9-84C4A095054E}"/>
              </a:ext>
            </a:extLst>
          </p:cNvPr>
          <p:cNvSpPr txBox="1"/>
          <p:nvPr/>
        </p:nvSpPr>
        <p:spPr>
          <a:xfrm>
            <a:off x="699233" y="1583309"/>
            <a:ext cx="5271261" cy="547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kern="120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</a:rPr>
              <a:t>자전거 이용자 안전 서비스</a:t>
            </a:r>
            <a:endParaRPr lang="en-US" altLang="ko-KR" sz="3200" b="1" kern="1200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95413-CFBD-4164-8094-271282166190}"/>
              </a:ext>
            </a:extLst>
          </p:cNvPr>
          <p:cNvSpPr txBox="1"/>
          <p:nvPr/>
        </p:nvSpPr>
        <p:spPr>
          <a:xfrm>
            <a:off x="699233" y="3204894"/>
            <a:ext cx="7281438" cy="2069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충격 감지 센서로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충격량을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측정하여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</a:t>
            </a:r>
            <a:r>
              <a:rPr lang="en-US" altLang="ko-KR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Iot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core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전송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자전거 주행시에 사고가 발생시 빠른 조치를 위하여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충격량이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500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초과할 시에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정상 주행시의 충격 측정값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:30~200)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등록된 지인의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휴대폰 번호에 문자 메시지를 전송하여 사고가 발생한 것을 알리는 기능 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889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EC606-0594-48D0-B147-0D4821AB1F75}"/>
              </a:ext>
            </a:extLst>
          </p:cNvPr>
          <p:cNvSpPr txBox="1"/>
          <p:nvPr/>
        </p:nvSpPr>
        <p:spPr>
          <a:xfrm>
            <a:off x="1810870" y="322730"/>
            <a:ext cx="5194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IoT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2E707F-A9CD-4015-918F-EDBC1423BC22}"/>
              </a:ext>
            </a:extLst>
          </p:cNvPr>
          <p:cNvGrpSpPr/>
          <p:nvPr/>
        </p:nvGrpSpPr>
        <p:grpSpPr>
          <a:xfrm>
            <a:off x="7755605" y="1921617"/>
            <a:ext cx="3574088" cy="3777915"/>
            <a:chOff x="7755605" y="1921617"/>
            <a:chExt cx="3574088" cy="3777915"/>
          </a:xfrm>
        </p:grpSpPr>
        <p:pic>
          <p:nvPicPr>
            <p:cNvPr id="5" name="그림 4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38108354-286B-4A46-BBAC-AEFDA8F7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605" y="1921617"/>
              <a:ext cx="1801312" cy="1636192"/>
            </a:xfrm>
            <a:prstGeom prst="rect">
              <a:avLst/>
            </a:prstGeom>
          </p:spPr>
        </p:pic>
        <p:pic>
          <p:nvPicPr>
            <p:cNvPr id="6" name="그림 5" descr="건물, 실외, 거리, 도로이(가) 표시된 사진&#10;&#10;자동 생성된 설명">
              <a:extLst>
                <a:ext uri="{FF2B5EF4-FFF2-40B4-BE49-F238E27FC236}">
                  <a16:creationId xmlns:a16="http://schemas.microsoft.com/office/drawing/2014/main" id="{D309EDD4-E982-4DE7-B4E6-D3121CB1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613" y="3738149"/>
              <a:ext cx="3025080" cy="196138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F61828-7311-416C-88D7-13080E2406EF}"/>
              </a:ext>
            </a:extLst>
          </p:cNvPr>
          <p:cNvSpPr txBox="1"/>
          <p:nvPr/>
        </p:nvSpPr>
        <p:spPr>
          <a:xfrm>
            <a:off x="699233" y="1583309"/>
            <a:ext cx="5271261" cy="547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+mj-cs"/>
                <a:sym typeface="Arial"/>
              </a:rPr>
              <a:t>전방 상황 탐지 서비스</a:t>
            </a:r>
            <a:endParaRPr lang="en-US" altLang="ko-KR" sz="3200" b="1" kern="1200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A83F7-B354-4D06-8919-E92AFF9F822D}"/>
              </a:ext>
            </a:extLst>
          </p:cNvPr>
          <p:cNvSpPr txBox="1"/>
          <p:nvPr/>
        </p:nvSpPr>
        <p:spPr>
          <a:xfrm>
            <a:off x="699233" y="2573952"/>
            <a:ext cx="6796136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주행 시에 전방에서 다가오는 물체를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자전거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오토바이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강아지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고양이 등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미처 파악하지 못할 시 사고가 발생할 수 있음 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latinLnBrk="0">
              <a:spcAft>
                <a:spcPts val="600"/>
              </a:spcAft>
            </a:pP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S3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전송한 이미지에 대한 판별 값을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(AI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로부터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en-US" altLang="ko-KR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iot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core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통하여 수신 받았을 때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Dot matrix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 동안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세번 깜빡이는 기능을 제공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spcAft>
                <a:spcPts val="600"/>
              </a:spcAft>
            </a:pP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latinLnBrk="0">
              <a:spcAft>
                <a:spcPts val="600"/>
              </a:spcAft>
            </a:pP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시끄러운 야외환경에서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진동벨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소리를 듣지 못하여 전방으로부터 다가오는 물체와의 충돌이 생기는 것을 막아줄 수 있음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 descr="전자기기이(가) 표시된 사진&#10;&#10;자동 생성된 설명">
            <a:extLst>
              <a:ext uri="{FF2B5EF4-FFF2-40B4-BE49-F238E27FC236}">
                <a16:creationId xmlns:a16="http://schemas.microsoft.com/office/drawing/2014/main" id="{3A9B74B1-D8BA-40D6-804E-C525124E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17" y="2205068"/>
            <a:ext cx="1766318" cy="13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28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3B9B1-735E-4375-BC25-C25AF28EAE7F}"/>
              </a:ext>
            </a:extLst>
          </p:cNvPr>
          <p:cNvSpPr txBox="1"/>
          <p:nvPr/>
        </p:nvSpPr>
        <p:spPr>
          <a:xfrm>
            <a:off x="1810870" y="322730"/>
            <a:ext cx="5194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수행 방법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IoT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B5CA96-4555-4844-9D20-D07DE4FB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54" y="1613183"/>
            <a:ext cx="5032603" cy="47427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26A209-BDC2-45FF-831A-443731B97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1" y="1983878"/>
            <a:ext cx="3347782" cy="37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0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7B5DA-DB7D-40C7-B061-8A1CA4A05151}"/>
              </a:ext>
            </a:extLst>
          </p:cNvPr>
          <p:cNvSpPr txBox="1"/>
          <p:nvPr/>
        </p:nvSpPr>
        <p:spPr>
          <a:xfrm>
            <a:off x="3993501" y="2767280"/>
            <a:ext cx="42049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클라우드</a:t>
            </a:r>
            <a:endParaRPr lang="ko-KR" altLang="en-US" sz="8000" dirty="0">
              <a:solidFill>
                <a:srgbClr val="01AB52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695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;p7">
            <a:extLst>
              <a:ext uri="{FF2B5EF4-FFF2-40B4-BE49-F238E27FC236}">
                <a16:creationId xmlns:a16="http://schemas.microsoft.com/office/drawing/2014/main" id="{D561809B-9185-48CA-91BA-06DAC3EA1B90}"/>
              </a:ext>
            </a:extLst>
          </p:cNvPr>
          <p:cNvSpPr txBox="1"/>
          <p:nvPr/>
        </p:nvSpPr>
        <p:spPr>
          <a:xfrm>
            <a:off x="1810875" y="322725"/>
            <a:ext cx="1010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3. 프로젝트 수행 방법 - </a:t>
            </a:r>
            <a:r>
              <a:rPr lang="ko-KR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클라우드 </a:t>
            </a:r>
            <a:r>
              <a:rPr lang="ko-KR" sz="3200" dirty="0" err="1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Architecture</a:t>
            </a:r>
            <a:endParaRPr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Google Shape;53;p7">
            <a:extLst>
              <a:ext uri="{FF2B5EF4-FFF2-40B4-BE49-F238E27FC236}">
                <a16:creationId xmlns:a16="http://schemas.microsoft.com/office/drawing/2014/main" id="{0CF52B0B-0D75-4FB3-A02B-36D55CAEF9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447" y="1552855"/>
            <a:ext cx="11423106" cy="4587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29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2D448-E7C7-4C96-BD89-E7E426BFA784}"/>
              </a:ext>
            </a:extLst>
          </p:cNvPr>
          <p:cNvSpPr txBox="1"/>
          <p:nvPr/>
        </p:nvSpPr>
        <p:spPr>
          <a:xfrm>
            <a:off x="1810870" y="322730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배경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3EAB51-BB21-41CD-BBBC-0FF69EAD1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3056" r="51641" b="17917"/>
          <a:stretch/>
        </p:blipFill>
        <p:spPr>
          <a:xfrm>
            <a:off x="1238087" y="2263405"/>
            <a:ext cx="4033159" cy="27691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90C7C9-E91C-4206-A059-4A35FCCFF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1667" r="31250" b="16667"/>
          <a:stretch/>
        </p:blipFill>
        <p:spPr>
          <a:xfrm>
            <a:off x="5448910" y="2269752"/>
            <a:ext cx="4878431" cy="2762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3BB490-DAF8-49C9-918D-2AF87D896108}"/>
              </a:ext>
            </a:extLst>
          </p:cNvPr>
          <p:cNvSpPr txBox="1"/>
          <p:nvPr/>
        </p:nvSpPr>
        <p:spPr>
          <a:xfrm>
            <a:off x="646417" y="1492327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자전거의 부족 또는 과다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AE722-5C98-4352-B9FA-707DF0C94B2D}"/>
              </a:ext>
            </a:extLst>
          </p:cNvPr>
          <p:cNvSpPr txBox="1"/>
          <p:nvPr/>
        </p:nvSpPr>
        <p:spPr>
          <a:xfrm>
            <a:off x="361439" y="5417279"/>
            <a:ext cx="47549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적은 인력이 많은 업무를 수행해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수급에 차질이 생김 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D8FC9-4300-480A-AE55-E4E96380511B}"/>
              </a:ext>
            </a:extLst>
          </p:cNvPr>
          <p:cNvSpPr txBox="1"/>
          <p:nvPr/>
        </p:nvSpPr>
        <p:spPr>
          <a:xfrm>
            <a:off x="6151965" y="5555763"/>
            <a:ext cx="5790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효율적인 재배치를 통해 업무의 효율 증가</a:t>
            </a:r>
            <a:endParaRPr lang="ko-KR" altLang="en-US" sz="2400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28040B8-3D1A-4FE5-A698-B85C3F770547}"/>
              </a:ext>
            </a:extLst>
          </p:cNvPr>
          <p:cNvSpPr/>
          <p:nvPr/>
        </p:nvSpPr>
        <p:spPr>
          <a:xfrm>
            <a:off x="5438257" y="5634185"/>
            <a:ext cx="341745" cy="258618"/>
          </a:xfrm>
          <a:prstGeom prst="rightArrow">
            <a:avLst/>
          </a:prstGeom>
          <a:solidFill>
            <a:srgbClr val="01AB52"/>
          </a:solidFill>
          <a:ln>
            <a:solidFill>
              <a:srgbClr val="01A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993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8">
            <a:extLst>
              <a:ext uri="{FF2B5EF4-FFF2-40B4-BE49-F238E27FC236}">
                <a16:creationId xmlns:a16="http://schemas.microsoft.com/office/drawing/2014/main" id="{03CB6958-4F80-475A-AA23-1468DEDC28E3}"/>
              </a:ext>
            </a:extLst>
          </p:cNvPr>
          <p:cNvSpPr txBox="1"/>
          <p:nvPr/>
        </p:nvSpPr>
        <p:spPr>
          <a:xfrm>
            <a:off x="1810875" y="322725"/>
            <a:ext cx="1010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3. </a:t>
            </a:r>
            <a:r>
              <a:rPr lang="ko-KR" altLang="en-US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프로젝트 수행 방법 </a:t>
            </a:r>
            <a:r>
              <a:rPr lang="en-US" altLang="ko-KR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- </a:t>
            </a:r>
            <a:r>
              <a:rPr lang="en-US" altLang="ko-KR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Web Architecture</a:t>
            </a:r>
            <a:endParaRPr 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Google Shape;59;p8">
            <a:extLst>
              <a:ext uri="{FF2B5EF4-FFF2-40B4-BE49-F238E27FC236}">
                <a16:creationId xmlns:a16="http://schemas.microsoft.com/office/drawing/2014/main" id="{E69F43AF-FE19-4D27-ACE9-163584F1AC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4803" y="1477427"/>
            <a:ext cx="10752648" cy="516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0;p8">
            <a:extLst>
              <a:ext uri="{FF2B5EF4-FFF2-40B4-BE49-F238E27FC236}">
                <a16:creationId xmlns:a16="http://schemas.microsoft.com/office/drawing/2014/main" id="{A9105122-C3E5-44E6-BE49-4221781F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316" b="32046"/>
          <a:stretch/>
        </p:blipFill>
        <p:spPr>
          <a:xfrm>
            <a:off x="6818501" y="1276399"/>
            <a:ext cx="4683217" cy="264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313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9">
            <a:extLst>
              <a:ext uri="{FF2B5EF4-FFF2-40B4-BE49-F238E27FC236}">
                <a16:creationId xmlns:a16="http://schemas.microsoft.com/office/drawing/2014/main" id="{CF337BCD-06E3-478F-BE59-2B0D3A7C9D8E}"/>
              </a:ext>
            </a:extLst>
          </p:cNvPr>
          <p:cNvSpPr txBox="1"/>
          <p:nvPr/>
        </p:nvSpPr>
        <p:spPr>
          <a:xfrm>
            <a:off x="1810875" y="322725"/>
            <a:ext cx="1010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3. 프로젝트 수행 방법 </a:t>
            </a:r>
            <a:r>
              <a:rPr lang="en-US" altLang="ko-KR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–</a:t>
            </a:r>
            <a:r>
              <a:rPr lang="ko-KR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32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문제 해결 및 </a:t>
            </a:r>
            <a:r>
              <a:rPr lang="ko-KR" altLang="en-US" sz="3200" dirty="0" err="1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느낀점</a:t>
            </a:r>
            <a:endParaRPr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" name="Google Shape;66;p9">
            <a:extLst>
              <a:ext uri="{FF2B5EF4-FFF2-40B4-BE49-F238E27FC236}">
                <a16:creationId xmlns:a16="http://schemas.microsoft.com/office/drawing/2014/main" id="{5E5C138B-7984-45E7-9AE7-5E7666B1FE8E}"/>
              </a:ext>
            </a:extLst>
          </p:cNvPr>
          <p:cNvSpPr txBox="1"/>
          <p:nvPr/>
        </p:nvSpPr>
        <p:spPr>
          <a:xfrm>
            <a:off x="719361" y="1206117"/>
            <a:ext cx="1185300" cy="31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주성우</a:t>
            </a:r>
            <a:endParaRPr sz="2500" b="1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5" name="Google Shape;68;p9">
            <a:extLst>
              <a:ext uri="{FF2B5EF4-FFF2-40B4-BE49-F238E27FC236}">
                <a16:creationId xmlns:a16="http://schemas.microsoft.com/office/drawing/2014/main" id="{85C55003-E869-4FDE-A594-FC1974FA5E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64540"/>
          <a:stretch/>
        </p:blipFill>
        <p:spPr>
          <a:xfrm>
            <a:off x="776252" y="1832613"/>
            <a:ext cx="1915788" cy="1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9;p9">
            <a:extLst>
              <a:ext uri="{FF2B5EF4-FFF2-40B4-BE49-F238E27FC236}">
                <a16:creationId xmlns:a16="http://schemas.microsoft.com/office/drawing/2014/main" id="{163A5B53-80AA-4830-AA99-323B0F5BF3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1841" t="48033"/>
          <a:stretch/>
        </p:blipFill>
        <p:spPr>
          <a:xfrm>
            <a:off x="2502687" y="1822176"/>
            <a:ext cx="2927484" cy="19123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;p9">
            <a:extLst>
              <a:ext uri="{FF2B5EF4-FFF2-40B4-BE49-F238E27FC236}">
                <a16:creationId xmlns:a16="http://schemas.microsoft.com/office/drawing/2014/main" id="{1856D0D6-7166-4C58-8CDF-F4020EDBB697}"/>
              </a:ext>
            </a:extLst>
          </p:cNvPr>
          <p:cNvSpPr txBox="1"/>
          <p:nvPr/>
        </p:nvSpPr>
        <p:spPr>
          <a:xfrm>
            <a:off x="5874675" y="1819281"/>
            <a:ext cx="6041100" cy="16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구축이 완료된 상태에서 성능 이슈를 발견</a:t>
            </a:r>
            <a:endParaRPr sz="1600" dirty="0">
              <a:solidFill>
                <a:schemeClr val="dk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 err="1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CPU와</a:t>
            </a:r>
            <a:r>
              <a:rPr lang="ko-KR" sz="16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GPU에</a:t>
            </a:r>
            <a:r>
              <a:rPr lang="ko-KR" sz="16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따라 AI 모델의 속도 차이가 크지 않은 경우에 </a:t>
            </a:r>
            <a:r>
              <a:rPr lang="ko-KR" sz="1600" dirty="0" err="1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Lambda</a:t>
            </a:r>
            <a:r>
              <a:rPr lang="ko-KR" sz="16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사용이 유리</a:t>
            </a:r>
            <a:endParaRPr sz="1600" dirty="0">
              <a:solidFill>
                <a:schemeClr val="dk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따라서 차후에는 AI 모델의 연산 방식도 파악한 후 아키텍처 설계를 </a:t>
            </a:r>
            <a:r>
              <a:rPr lang="ko-KR" sz="1600" dirty="0" err="1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해야겠다는</a:t>
            </a:r>
            <a:r>
              <a:rPr lang="ko-KR" sz="16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생각을 하게</a:t>
            </a:r>
            <a:r>
              <a:rPr lang="en-US" altLang="ko-KR" sz="16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됨</a:t>
            </a:r>
            <a:endParaRPr sz="1600" dirty="0">
              <a:solidFill>
                <a:schemeClr val="dk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Google Shape;67;p9">
            <a:extLst>
              <a:ext uri="{FF2B5EF4-FFF2-40B4-BE49-F238E27FC236}">
                <a16:creationId xmlns:a16="http://schemas.microsoft.com/office/drawing/2014/main" id="{50D6DCE1-5B49-4BE3-8927-7A3C8AC222DB}"/>
              </a:ext>
            </a:extLst>
          </p:cNvPr>
          <p:cNvSpPr txBox="1"/>
          <p:nvPr/>
        </p:nvSpPr>
        <p:spPr>
          <a:xfrm>
            <a:off x="719361" y="4033136"/>
            <a:ext cx="1436307" cy="37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안예진</a:t>
            </a:r>
            <a:endParaRPr sz="2500" b="1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33410C-8E9A-42D3-9158-D4D09D2EC37C}"/>
              </a:ext>
            </a:extLst>
          </p:cNvPr>
          <p:cNvGrpSpPr/>
          <p:nvPr/>
        </p:nvGrpSpPr>
        <p:grpSpPr>
          <a:xfrm>
            <a:off x="719361" y="4710569"/>
            <a:ext cx="5180609" cy="1622300"/>
            <a:chOff x="2717024" y="4591150"/>
            <a:chExt cx="5180609" cy="1622300"/>
          </a:xfrm>
        </p:grpSpPr>
        <p:cxnSp>
          <p:nvCxnSpPr>
            <p:cNvPr id="28" name="Google Shape;71;p9">
              <a:extLst>
                <a:ext uri="{FF2B5EF4-FFF2-40B4-BE49-F238E27FC236}">
                  <a16:creationId xmlns:a16="http://schemas.microsoft.com/office/drawing/2014/main" id="{A97A73A4-7BF4-4947-A8AA-D1DB3DDAE083}"/>
                </a:ext>
              </a:extLst>
            </p:cNvPr>
            <p:cNvCxnSpPr>
              <a:endCxn id="34" idx="0"/>
            </p:cNvCxnSpPr>
            <p:nvPr/>
          </p:nvCxnSpPr>
          <p:spPr>
            <a:xfrm>
              <a:off x="3112575" y="4996100"/>
              <a:ext cx="0" cy="20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E0F086E-9F42-4DF1-83E9-1F6D03D45413}"/>
                </a:ext>
              </a:extLst>
            </p:cNvPr>
            <p:cNvGrpSpPr/>
            <p:nvPr/>
          </p:nvGrpSpPr>
          <p:grpSpPr>
            <a:xfrm>
              <a:off x="2717024" y="4591150"/>
              <a:ext cx="5180609" cy="1622300"/>
              <a:chOff x="2717024" y="4591150"/>
              <a:chExt cx="5180609" cy="1622300"/>
            </a:xfrm>
          </p:grpSpPr>
          <p:cxnSp>
            <p:nvCxnSpPr>
              <p:cNvPr id="30" name="Google Shape;73;p9">
                <a:extLst>
                  <a:ext uri="{FF2B5EF4-FFF2-40B4-BE49-F238E27FC236}">
                    <a16:creationId xmlns:a16="http://schemas.microsoft.com/office/drawing/2014/main" id="{FCC6D010-5590-489D-A8E1-8A44DB7B2689}"/>
                  </a:ext>
                </a:extLst>
              </p:cNvPr>
              <p:cNvCxnSpPr/>
              <p:nvPr/>
            </p:nvCxnSpPr>
            <p:spPr>
              <a:xfrm>
                <a:off x="3112575" y="5603600"/>
                <a:ext cx="0" cy="20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1" name="Google Shape;74;p9">
                <a:extLst>
                  <a:ext uri="{FF2B5EF4-FFF2-40B4-BE49-F238E27FC236}">
                    <a16:creationId xmlns:a16="http://schemas.microsoft.com/office/drawing/2014/main" id="{F6D369AF-5603-4928-A0C8-3BDD0E1718BA}"/>
                  </a:ext>
                </a:extLst>
              </p:cNvPr>
              <p:cNvGrpSpPr/>
              <p:nvPr/>
            </p:nvGrpSpPr>
            <p:grpSpPr>
              <a:xfrm>
                <a:off x="2717024" y="4591150"/>
                <a:ext cx="5180609" cy="1622300"/>
                <a:chOff x="2400874" y="4591150"/>
                <a:chExt cx="5180609" cy="1622300"/>
              </a:xfrm>
            </p:grpSpPr>
            <p:sp>
              <p:nvSpPr>
                <p:cNvPr id="32" name="Google Shape;75;p9">
                  <a:extLst>
                    <a:ext uri="{FF2B5EF4-FFF2-40B4-BE49-F238E27FC236}">
                      <a16:creationId xmlns:a16="http://schemas.microsoft.com/office/drawing/2014/main" id="{A2D77F44-8D7D-4A61-A4F2-6CC817706299}"/>
                    </a:ext>
                  </a:extLst>
                </p:cNvPr>
                <p:cNvSpPr/>
                <p:nvPr/>
              </p:nvSpPr>
              <p:spPr>
                <a:xfrm>
                  <a:off x="2400874" y="4591150"/>
                  <a:ext cx="1758029" cy="402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dirty="0" err="1">
                      <a:latin typeface="210 옴니고딕 030" panose="02020603020101020101" pitchFamily="18" charset="-127"/>
                      <a:ea typeface="210 옴니고딕 030" panose="02020603020101020101" pitchFamily="18" charset="-127"/>
                    </a:rPr>
                    <a:t>DashBoard</a:t>
                  </a:r>
                  <a:endParaRPr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3" name="Google Shape;76;p9">
                  <a:extLst>
                    <a:ext uri="{FF2B5EF4-FFF2-40B4-BE49-F238E27FC236}">
                      <a16:creationId xmlns:a16="http://schemas.microsoft.com/office/drawing/2014/main" id="{2FB3B28B-38B1-4513-8B9F-4D8CBA30FC0C}"/>
                    </a:ext>
                  </a:extLst>
                </p:cNvPr>
                <p:cNvSpPr/>
                <p:nvPr/>
              </p:nvSpPr>
              <p:spPr>
                <a:xfrm>
                  <a:off x="3258549" y="5201000"/>
                  <a:ext cx="900365" cy="402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dirty="0" err="1">
                      <a:latin typeface="210 옴니고딕 030" panose="02020603020101020101" pitchFamily="18" charset="-127"/>
                      <a:ea typeface="210 옴니고딕 030" panose="02020603020101020101" pitchFamily="18" charset="-127"/>
                    </a:rPr>
                    <a:t>Chart</a:t>
                  </a:r>
                  <a:endParaRPr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4" name="Google Shape;72;p9">
                  <a:extLst>
                    <a:ext uri="{FF2B5EF4-FFF2-40B4-BE49-F238E27FC236}">
                      <a16:creationId xmlns:a16="http://schemas.microsoft.com/office/drawing/2014/main" id="{AE851190-5DD7-4762-B54B-59B137D1569B}"/>
                    </a:ext>
                  </a:extLst>
                </p:cNvPr>
                <p:cNvSpPr/>
                <p:nvPr/>
              </p:nvSpPr>
              <p:spPr>
                <a:xfrm>
                  <a:off x="2400875" y="5201000"/>
                  <a:ext cx="791100" cy="402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dirty="0" err="1">
                      <a:latin typeface="210 옴니고딕 030" panose="02020603020101020101" pitchFamily="18" charset="-127"/>
                      <a:ea typeface="210 옴니고딕 030" panose="02020603020101020101" pitchFamily="18" charset="-127"/>
                    </a:rPr>
                    <a:t>Map</a:t>
                  </a:r>
                  <a:endParaRPr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5" name="Google Shape;77;p9">
                  <a:extLst>
                    <a:ext uri="{FF2B5EF4-FFF2-40B4-BE49-F238E27FC236}">
                      <a16:creationId xmlns:a16="http://schemas.microsoft.com/office/drawing/2014/main" id="{D6B6C54C-8AE6-43A2-87BA-C1A438182DED}"/>
                    </a:ext>
                  </a:extLst>
                </p:cNvPr>
                <p:cNvSpPr/>
                <p:nvPr/>
              </p:nvSpPr>
              <p:spPr>
                <a:xfrm>
                  <a:off x="2400874" y="5810850"/>
                  <a:ext cx="900353" cy="402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1EF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dirty="0" err="1">
                      <a:latin typeface="210 옴니고딕 030" panose="02020603020101020101" pitchFamily="18" charset="-127"/>
                      <a:ea typeface="210 옴니고딕 030" panose="02020603020101020101" pitchFamily="18" charset="-127"/>
                    </a:rPr>
                    <a:t>Seoul</a:t>
                  </a:r>
                  <a:endParaRPr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6" name="Google Shape;78;p9">
                  <a:extLst>
                    <a:ext uri="{FF2B5EF4-FFF2-40B4-BE49-F238E27FC236}">
                      <a16:creationId xmlns:a16="http://schemas.microsoft.com/office/drawing/2014/main" id="{F38F0AF2-EA3F-492F-ADCD-89142B066DF2}"/>
                    </a:ext>
                  </a:extLst>
                </p:cNvPr>
                <p:cNvSpPr/>
                <p:nvPr/>
              </p:nvSpPr>
              <p:spPr>
                <a:xfrm>
                  <a:off x="4807074" y="4592475"/>
                  <a:ext cx="2774406" cy="402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dirty="0" err="1">
                      <a:latin typeface="210 옴니고딕 030" panose="02020603020101020101" pitchFamily="18" charset="-127"/>
                      <a:ea typeface="210 옴니고딕 030" panose="02020603020101020101" pitchFamily="18" charset="-127"/>
                    </a:rPr>
                    <a:t>DashBoard</a:t>
                  </a:r>
                  <a:endParaRPr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7" name="Google Shape;79;p9">
                  <a:extLst>
                    <a:ext uri="{FF2B5EF4-FFF2-40B4-BE49-F238E27FC236}">
                      <a16:creationId xmlns:a16="http://schemas.microsoft.com/office/drawing/2014/main" id="{D00816A6-8C6F-4D0D-BE66-CA365A509E9E}"/>
                    </a:ext>
                  </a:extLst>
                </p:cNvPr>
                <p:cNvSpPr/>
                <p:nvPr/>
              </p:nvSpPr>
              <p:spPr>
                <a:xfrm>
                  <a:off x="4807075" y="5202325"/>
                  <a:ext cx="791100" cy="402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dirty="0" err="1">
                      <a:latin typeface="210 옴니고딕 030" panose="02020603020101020101" pitchFamily="18" charset="-127"/>
                      <a:ea typeface="210 옴니고딕 030" panose="02020603020101020101" pitchFamily="18" charset="-127"/>
                    </a:rPr>
                    <a:t>Map</a:t>
                  </a:r>
                  <a:endParaRPr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8" name="Google Shape;80;p9">
                  <a:extLst>
                    <a:ext uri="{FF2B5EF4-FFF2-40B4-BE49-F238E27FC236}">
                      <a16:creationId xmlns:a16="http://schemas.microsoft.com/office/drawing/2014/main" id="{2047A0EE-7B76-49EB-AB3C-F6B92E46EFB1}"/>
                    </a:ext>
                  </a:extLst>
                </p:cNvPr>
                <p:cNvSpPr/>
                <p:nvPr/>
              </p:nvSpPr>
              <p:spPr>
                <a:xfrm>
                  <a:off x="5681574" y="5202325"/>
                  <a:ext cx="883533" cy="402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ko-KR" dirty="0" err="1">
                      <a:solidFill>
                        <a:schemeClr val="dk1"/>
                      </a:solidFill>
                      <a:latin typeface="210 옴니고딕 030" panose="02020603020101020101" pitchFamily="18" charset="-127"/>
                      <a:ea typeface="210 옴니고딕 030" panose="02020603020101020101" pitchFamily="18" charset="-127"/>
                    </a:rPr>
                    <a:t>Chart</a:t>
                  </a:r>
                  <a:endParaRPr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39" name="Google Shape;81;p9">
                  <a:extLst>
                    <a:ext uri="{FF2B5EF4-FFF2-40B4-BE49-F238E27FC236}">
                      <a16:creationId xmlns:a16="http://schemas.microsoft.com/office/drawing/2014/main" id="{09917595-1884-4700-8D3C-AD1DF1B338E1}"/>
                    </a:ext>
                  </a:extLst>
                </p:cNvPr>
                <p:cNvSpPr/>
                <p:nvPr/>
              </p:nvSpPr>
              <p:spPr>
                <a:xfrm>
                  <a:off x="6641885" y="5201000"/>
                  <a:ext cx="939598" cy="402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1EFD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ko-KR" dirty="0" err="1">
                      <a:solidFill>
                        <a:schemeClr val="dk1"/>
                      </a:solidFill>
                      <a:latin typeface="210 옴니고딕 030" panose="02020603020101020101" pitchFamily="18" charset="-127"/>
                      <a:ea typeface="210 옴니고딕 030" panose="02020603020101020101" pitchFamily="18" charset="-127"/>
                    </a:rPr>
                    <a:t>Seoul</a:t>
                  </a:r>
                  <a:endParaRPr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sp>
              <p:nvSpPr>
                <p:cNvPr id="40" name="Google Shape;82;p9">
                  <a:extLst>
                    <a:ext uri="{FF2B5EF4-FFF2-40B4-BE49-F238E27FC236}">
                      <a16:creationId xmlns:a16="http://schemas.microsoft.com/office/drawing/2014/main" id="{654F5018-81B9-49A9-85BB-82F2B0628721}"/>
                    </a:ext>
                  </a:extLst>
                </p:cNvPr>
                <p:cNvSpPr/>
                <p:nvPr/>
              </p:nvSpPr>
              <p:spPr>
                <a:xfrm>
                  <a:off x="4246575" y="5015750"/>
                  <a:ext cx="345300" cy="1659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1AB52"/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41" name="Google Shape;83;p9">
                  <a:extLst>
                    <a:ext uri="{FF2B5EF4-FFF2-40B4-BE49-F238E27FC236}">
                      <a16:creationId xmlns:a16="http://schemas.microsoft.com/office/drawing/2014/main" id="{316A8500-3D90-419B-A556-A689C95B7D05}"/>
                    </a:ext>
                  </a:extLst>
                </p:cNvPr>
                <p:cNvCxnSpPr/>
                <p:nvPr/>
              </p:nvCxnSpPr>
              <p:spPr>
                <a:xfrm>
                  <a:off x="3635825" y="4996100"/>
                  <a:ext cx="0" cy="20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84;p9">
                  <a:extLst>
                    <a:ext uri="{FF2B5EF4-FFF2-40B4-BE49-F238E27FC236}">
                      <a16:creationId xmlns:a16="http://schemas.microsoft.com/office/drawing/2014/main" id="{176396B2-28E3-4E3A-A117-033841C8A631}"/>
                    </a:ext>
                  </a:extLst>
                </p:cNvPr>
                <p:cNvCxnSpPr/>
                <p:nvPr/>
              </p:nvCxnSpPr>
              <p:spPr>
                <a:xfrm>
                  <a:off x="5202625" y="4996250"/>
                  <a:ext cx="0" cy="20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85;p9">
                  <a:extLst>
                    <a:ext uri="{FF2B5EF4-FFF2-40B4-BE49-F238E27FC236}">
                      <a16:creationId xmlns:a16="http://schemas.microsoft.com/office/drawing/2014/main" id="{622B5E75-06A1-4820-A7E6-6AC1AC801C1C}"/>
                    </a:ext>
                  </a:extLst>
                </p:cNvPr>
                <p:cNvCxnSpPr/>
                <p:nvPr/>
              </p:nvCxnSpPr>
              <p:spPr>
                <a:xfrm>
                  <a:off x="6077125" y="4996100"/>
                  <a:ext cx="0" cy="20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86;p9">
                  <a:extLst>
                    <a:ext uri="{FF2B5EF4-FFF2-40B4-BE49-F238E27FC236}">
                      <a16:creationId xmlns:a16="http://schemas.microsoft.com/office/drawing/2014/main" id="{631EBD09-81CC-4E0E-B38D-65DAAAD5E650}"/>
                    </a:ext>
                  </a:extLst>
                </p:cNvPr>
                <p:cNvCxnSpPr/>
                <p:nvPr/>
              </p:nvCxnSpPr>
              <p:spPr>
                <a:xfrm>
                  <a:off x="6951625" y="4996100"/>
                  <a:ext cx="0" cy="20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pic>
        <p:nvPicPr>
          <p:cNvPr id="45" name="Google Shape;87;p9">
            <a:extLst>
              <a:ext uri="{FF2B5EF4-FFF2-40B4-BE49-F238E27FC236}">
                <a16:creationId xmlns:a16="http://schemas.microsoft.com/office/drawing/2014/main" id="{E4812788-E8C2-4CE9-B897-81152DB6CA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247" t="61546" r="79395" b="19072"/>
          <a:stretch/>
        </p:blipFill>
        <p:spPr>
          <a:xfrm>
            <a:off x="1800684" y="5927919"/>
            <a:ext cx="623299" cy="78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88;p9">
            <a:extLst>
              <a:ext uri="{FF2B5EF4-FFF2-40B4-BE49-F238E27FC236}">
                <a16:creationId xmlns:a16="http://schemas.microsoft.com/office/drawing/2014/main" id="{266234D4-AD90-484B-8ADA-CD69DB1FC87A}"/>
              </a:ext>
            </a:extLst>
          </p:cNvPr>
          <p:cNvSpPr txBox="1"/>
          <p:nvPr/>
        </p:nvSpPr>
        <p:spPr>
          <a:xfrm>
            <a:off x="6344460" y="4104555"/>
            <a:ext cx="5309087" cy="26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Seoul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에서 변경된 </a:t>
            </a:r>
            <a:r>
              <a:rPr 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state</a:t>
            </a:r>
            <a:r>
              <a:rPr lang="en-US" alt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값을 </a:t>
            </a:r>
            <a:r>
              <a:rPr 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Map</a:t>
            </a: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, </a:t>
            </a:r>
            <a:r>
              <a:rPr 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Chart에서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사용해야 하는 상황이 발생</a:t>
            </a: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⇒ 이전 구조에서 전달 방법을 찾기 어려움</a:t>
            </a: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⇒ 프로젝트 구조를 변경하여 해결</a:t>
            </a: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기획 단계에서 프로젝트 구조를 상세하게 정해두지 않아서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후에 구조를 다 변경해야 </a:t>
            </a:r>
            <a:r>
              <a:rPr lang="ko-KR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하는일이</a:t>
            </a: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 발생했다.</a:t>
            </a: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Malgun Gothic"/>
                <a:sym typeface="Malgun Gothic"/>
              </a:rPr>
              <a:t>이번 프로젝트를 통해 기획의 중요성을 깨달음</a:t>
            </a: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210 옴니고딕 030" panose="02020603020101020101" pitchFamily="18" charset="-127"/>
              <a:ea typeface="210 옴니고딕 030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0A8AD15-5A96-4DE3-A52C-31B5D7128CBA}"/>
              </a:ext>
            </a:extLst>
          </p:cNvPr>
          <p:cNvCxnSpPr>
            <a:cxnSpLocks/>
          </p:cNvCxnSpPr>
          <p:nvPr/>
        </p:nvCxnSpPr>
        <p:spPr>
          <a:xfrm>
            <a:off x="378694" y="3934691"/>
            <a:ext cx="11527848" cy="0"/>
          </a:xfrm>
          <a:prstGeom prst="line">
            <a:avLst/>
          </a:prstGeom>
          <a:ln>
            <a:solidFill>
              <a:srgbClr val="01A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4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7445AB-6500-454F-9D91-7B97B4BA1D6E}"/>
              </a:ext>
            </a:extLst>
          </p:cNvPr>
          <p:cNvSpPr txBox="1"/>
          <p:nvPr/>
        </p:nvSpPr>
        <p:spPr>
          <a:xfrm>
            <a:off x="3839613" y="2767280"/>
            <a:ext cx="45127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286860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DC21EE-60F0-47E4-AD71-62433CF2BFF7}"/>
              </a:ext>
            </a:extLst>
          </p:cNvPr>
          <p:cNvSpPr txBox="1"/>
          <p:nvPr/>
        </p:nvSpPr>
        <p:spPr>
          <a:xfrm>
            <a:off x="1810870" y="322730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3212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2D448-E7C7-4C96-BD89-E7E426BFA784}"/>
              </a:ext>
            </a:extLst>
          </p:cNvPr>
          <p:cNvSpPr txBox="1"/>
          <p:nvPr/>
        </p:nvSpPr>
        <p:spPr>
          <a:xfrm>
            <a:off x="1810870" y="322730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배경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466F8D-3798-4A57-AECB-364C7B024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5" t="24314" r="36839" b="27843"/>
          <a:stretch/>
        </p:blipFill>
        <p:spPr>
          <a:xfrm>
            <a:off x="899197" y="2752971"/>
            <a:ext cx="4942762" cy="26104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4AC1AC-91B7-4F83-A2FE-4CF788FA0D72}"/>
              </a:ext>
            </a:extLst>
          </p:cNvPr>
          <p:cNvSpPr txBox="1"/>
          <p:nvPr/>
        </p:nvSpPr>
        <p:spPr>
          <a:xfrm>
            <a:off x="590200" y="1494565"/>
            <a:ext cx="525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고장</a:t>
            </a:r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도난자전거 추적 어려움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9198E-52A8-4A2E-91E6-E449BA799B13}"/>
              </a:ext>
            </a:extLst>
          </p:cNvPr>
          <p:cNvSpPr txBox="1"/>
          <p:nvPr/>
        </p:nvSpPr>
        <p:spPr>
          <a:xfrm>
            <a:off x="6696673" y="2992479"/>
            <a:ext cx="4596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현장에 수시로 출동해 고장 자전거 회수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49CF3-337D-413F-971A-DF30FD76A062}"/>
              </a:ext>
            </a:extLst>
          </p:cNvPr>
          <p:cNvSpPr txBox="1"/>
          <p:nvPr/>
        </p:nvSpPr>
        <p:spPr>
          <a:xfrm>
            <a:off x="6560418" y="3825336"/>
            <a:ext cx="486864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고장 자전거와 도난 자전거를 좀 더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빠르게 회수할 수 있는 방안 필요</a:t>
            </a:r>
          </a:p>
        </p:txBody>
      </p:sp>
    </p:spTree>
    <p:extLst>
      <p:ext uri="{BB962C8B-B14F-4D97-AF65-F5344CB8AC3E}">
        <p14:creationId xmlns:p14="http://schemas.microsoft.com/office/powerpoint/2010/main" val="265528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2D448-E7C7-4C96-BD89-E7E426BFA784}"/>
              </a:ext>
            </a:extLst>
          </p:cNvPr>
          <p:cNvSpPr txBox="1"/>
          <p:nvPr/>
        </p:nvSpPr>
        <p:spPr>
          <a:xfrm>
            <a:off x="1810870" y="322730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6E9EF-854A-4CB7-86A5-E369E25D72C1}"/>
              </a:ext>
            </a:extLst>
          </p:cNvPr>
          <p:cNvSpPr txBox="1"/>
          <p:nvPr/>
        </p:nvSpPr>
        <p:spPr>
          <a:xfrm>
            <a:off x="1224564" y="3705359"/>
            <a:ext cx="3672581" cy="40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자전거 가해자 연령대 현황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(2013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～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2017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DE2E80-68B0-4518-94D6-25AA5B2DD9A8}"/>
              </a:ext>
            </a:extLst>
          </p:cNvPr>
          <p:cNvSpPr txBox="1"/>
          <p:nvPr/>
        </p:nvSpPr>
        <p:spPr>
          <a:xfrm>
            <a:off x="485655" y="1485600"/>
            <a:ext cx="422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자전거 사고 발생 위험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457D4-8A8E-4615-8F36-D9A1F0F27315}"/>
              </a:ext>
            </a:extLst>
          </p:cNvPr>
          <p:cNvSpPr txBox="1"/>
          <p:nvPr/>
        </p:nvSpPr>
        <p:spPr>
          <a:xfrm>
            <a:off x="8466224" y="2344852"/>
            <a:ext cx="2425664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19</a:t>
            </a:r>
            <a:r>
              <a:rPr lang="ko-KR" altLang="en-US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 이하 </a:t>
            </a:r>
            <a:r>
              <a:rPr lang="en-US" altLang="ko-KR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27.3%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65</a:t>
            </a:r>
            <a:r>
              <a:rPr lang="ko-KR" altLang="en-US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 이상 </a:t>
            </a:r>
            <a:r>
              <a:rPr lang="en-US" altLang="ko-KR" dirty="0">
                <a:solidFill>
                  <a:srgbClr val="01AB52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20.4%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</a:t>
            </a:r>
            <a:endParaRPr lang="en-US" altLang="ko-KR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자전거 사고의 가해자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269CCF-F5A0-4167-A3CD-8F868EF50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52788"/>
              </p:ext>
            </p:extLst>
          </p:nvPr>
        </p:nvGraphicFramePr>
        <p:xfrm>
          <a:off x="1224564" y="2344852"/>
          <a:ext cx="6636827" cy="1360507"/>
        </p:xfrm>
        <a:graphic>
          <a:graphicData uri="http://schemas.openxmlformats.org/drawingml/2006/table">
            <a:tbl>
              <a:tblPr/>
              <a:tblGrid>
                <a:gridCol w="215736">
                  <a:extLst>
                    <a:ext uri="{9D8B030D-6E8A-4147-A177-3AD203B41FA5}">
                      <a16:colId xmlns:a16="http://schemas.microsoft.com/office/drawing/2014/main" val="2044940425"/>
                    </a:ext>
                  </a:extLst>
                </a:gridCol>
                <a:gridCol w="655390">
                  <a:extLst>
                    <a:ext uri="{9D8B030D-6E8A-4147-A177-3AD203B41FA5}">
                      <a16:colId xmlns:a16="http://schemas.microsoft.com/office/drawing/2014/main" val="2311902804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4246654798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2263336483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624640852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3400183614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2084523478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1144786754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1122458243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1837621079"/>
                    </a:ext>
                  </a:extLst>
                </a:gridCol>
                <a:gridCol w="538045">
                  <a:extLst>
                    <a:ext uri="{9D8B030D-6E8A-4147-A177-3AD203B41FA5}">
                      <a16:colId xmlns:a16="http://schemas.microsoft.com/office/drawing/2014/main" val="2618336880"/>
                    </a:ext>
                  </a:extLst>
                </a:gridCol>
                <a:gridCol w="482424">
                  <a:extLst>
                    <a:ext uri="{9D8B030D-6E8A-4147-A177-3AD203B41FA5}">
                      <a16:colId xmlns:a16="http://schemas.microsoft.com/office/drawing/2014/main" val="2470153035"/>
                    </a:ext>
                  </a:extLst>
                </a:gridCol>
              </a:tblGrid>
              <a:tr h="51494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80" dirty="0">
                          <a:solidFill>
                            <a:srgbClr val="01AB52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12</a:t>
                      </a:r>
                      <a:r>
                        <a:rPr lang="ko-KR" altLang="en-US" sz="1000" kern="0" spc="-280" dirty="0" err="1">
                          <a:solidFill>
                            <a:srgbClr val="01AB52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세이하</a:t>
                      </a:r>
                      <a:endParaRPr lang="ko-KR" altLang="en-US" sz="1000" kern="0" spc="-280" dirty="0">
                        <a:solidFill>
                          <a:srgbClr val="01AB52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80" dirty="0">
                          <a:solidFill>
                            <a:srgbClr val="01AB52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13-19</a:t>
                      </a:r>
                      <a:r>
                        <a:rPr lang="ko-KR" altLang="en-US" sz="1000" kern="0" spc="-280" dirty="0">
                          <a:solidFill>
                            <a:srgbClr val="01AB52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8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20-29</a:t>
                      </a:r>
                      <a:r>
                        <a:rPr lang="ko-KR" altLang="en-US" sz="1000" kern="0" spc="-28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8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30-39</a:t>
                      </a:r>
                      <a:r>
                        <a:rPr lang="ko-KR" altLang="en-US" sz="1000" kern="0" spc="-28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8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40-49</a:t>
                      </a:r>
                      <a:r>
                        <a:rPr lang="ko-KR" altLang="en-US" sz="1000" kern="0" spc="-28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8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50-59</a:t>
                      </a:r>
                      <a:r>
                        <a:rPr lang="ko-KR" altLang="en-US" sz="1000" kern="0" spc="-28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8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60-64</a:t>
                      </a:r>
                      <a:r>
                        <a:rPr lang="ko-KR" altLang="en-US" sz="1000" kern="0" spc="-28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80" dirty="0">
                          <a:solidFill>
                            <a:srgbClr val="01AB52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65</a:t>
                      </a:r>
                      <a:r>
                        <a:rPr lang="ko-KR" altLang="en-US" sz="1000" kern="0" spc="-280" dirty="0" err="1">
                          <a:solidFill>
                            <a:srgbClr val="01AB52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세이상</a:t>
                      </a:r>
                      <a:endParaRPr lang="ko-KR" altLang="en-US" sz="1000" kern="0" spc="-280" dirty="0">
                        <a:solidFill>
                          <a:srgbClr val="01AB52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불명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387026"/>
                  </a:ext>
                </a:extLst>
              </a:tr>
              <a:tr h="37290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발생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건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28,739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2,415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5,728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3,438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2,091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2,651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4,129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1,888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5,872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527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555558"/>
                  </a:ext>
                </a:extLst>
              </a:tr>
              <a:tr h="472653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21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구성비</a:t>
                      </a:r>
                      <a:r>
                        <a:rPr lang="en-US" altLang="ko-KR" sz="1000" kern="0" spc="-21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(%)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100.0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1AB52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8.4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1AB52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19.9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12.0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7.3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9.2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14.4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6.6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1AB52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20.4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30" dirty="0">
                          <a:solidFill>
                            <a:srgbClr val="000000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1.8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7237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E6FBE0-E684-46E9-8FEA-7ECB7C02A057}"/>
              </a:ext>
            </a:extLst>
          </p:cNvPr>
          <p:cNvSpPr txBox="1"/>
          <p:nvPr/>
        </p:nvSpPr>
        <p:spPr>
          <a:xfrm>
            <a:off x="4285999" y="4699306"/>
            <a:ext cx="73372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19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 이하와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65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 이상이 자전거 사고 가해자의 약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50%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 만큼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이들을 위한 사고 예방책이 필요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새로 도입된 새싹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따릉이는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이용연령이 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13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세로 낮아진 만큼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안전사고에 유의 해야함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4121B2-08C2-44EE-B280-D1C20D754798}"/>
              </a:ext>
            </a:extLst>
          </p:cNvPr>
          <p:cNvGrpSpPr/>
          <p:nvPr/>
        </p:nvGrpSpPr>
        <p:grpSpPr>
          <a:xfrm>
            <a:off x="884563" y="4174138"/>
            <a:ext cx="3003945" cy="2494519"/>
            <a:chOff x="884564" y="4358861"/>
            <a:chExt cx="2874762" cy="239640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B593B26-32A3-4A21-B67D-19115F84A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6" t="26295" r="32521" b="9552"/>
            <a:stretch/>
          </p:blipFill>
          <p:spPr>
            <a:xfrm>
              <a:off x="884564" y="4358861"/>
              <a:ext cx="2874762" cy="202707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C56799-207D-4F38-995F-B5ECBF0C4B9A}"/>
                </a:ext>
              </a:extLst>
            </p:cNvPr>
            <p:cNvSpPr txBox="1"/>
            <p:nvPr/>
          </p:nvSpPr>
          <p:spPr>
            <a:xfrm>
              <a:off x="1700045" y="638593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새싹 </a:t>
              </a:r>
              <a:r>
                <a:rPr lang="ko-KR" altLang="en-US" dirty="0" err="1">
                  <a:solidFill>
                    <a:schemeClr val="bg1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따릉이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80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4E44B2C-B39B-4B1C-BF40-73CC8E8D7535}"/>
              </a:ext>
            </a:extLst>
          </p:cNvPr>
          <p:cNvGrpSpPr/>
          <p:nvPr/>
        </p:nvGrpSpPr>
        <p:grpSpPr>
          <a:xfrm>
            <a:off x="6185324" y="2089113"/>
            <a:ext cx="4750087" cy="1300201"/>
            <a:chOff x="4863408" y="1149139"/>
            <a:chExt cx="3872795" cy="1300201"/>
          </a:xfrm>
        </p:grpSpPr>
        <p:sp>
          <p:nvSpPr>
            <p:cNvPr id="4" name="Google Shape;221;p31">
              <a:extLst>
                <a:ext uri="{FF2B5EF4-FFF2-40B4-BE49-F238E27FC236}">
                  <a16:creationId xmlns:a16="http://schemas.microsoft.com/office/drawing/2014/main" id="{682E6CA4-40A9-4D98-8836-5B92F841BE4C}"/>
                </a:ext>
              </a:extLst>
            </p:cNvPr>
            <p:cNvSpPr txBox="1"/>
            <p:nvPr/>
          </p:nvSpPr>
          <p:spPr>
            <a:xfrm>
              <a:off x="5329074" y="1724200"/>
              <a:ext cx="2871800" cy="725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자전거 이용자의 사고 방지를 위한 경고 및 알림 서비스</a:t>
              </a:r>
              <a:endParaRPr sz="2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5" name="Google Shape;222;p31">
              <a:extLst>
                <a:ext uri="{FF2B5EF4-FFF2-40B4-BE49-F238E27FC236}">
                  <a16:creationId xmlns:a16="http://schemas.microsoft.com/office/drawing/2014/main" id="{4446EF0B-3E75-43DD-9790-98CAFD29A79F}"/>
                </a:ext>
              </a:extLst>
            </p:cNvPr>
            <p:cNvSpPr txBox="1"/>
            <p:nvPr/>
          </p:nvSpPr>
          <p:spPr>
            <a:xfrm>
              <a:off x="5255125" y="1215427"/>
              <a:ext cx="3481078" cy="38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자전거 이용자 안전 서비스</a:t>
              </a:r>
              <a:endParaRPr sz="24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endParaRPr>
            </a:p>
          </p:txBody>
        </p:sp>
        <p:pic>
          <p:nvPicPr>
            <p:cNvPr id="6" name="Google Shape;224;p31">
              <a:extLst>
                <a:ext uri="{FF2B5EF4-FFF2-40B4-BE49-F238E27FC236}">
                  <a16:creationId xmlns:a16="http://schemas.microsoft.com/office/drawing/2014/main" id="{E02C06C7-21E9-47B4-9916-574EB359AC1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63408" y="1149139"/>
              <a:ext cx="391446" cy="4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6E4850-70DA-4C52-B3A8-0DC15EFE5254}"/>
              </a:ext>
            </a:extLst>
          </p:cNvPr>
          <p:cNvGrpSpPr/>
          <p:nvPr/>
        </p:nvGrpSpPr>
        <p:grpSpPr>
          <a:xfrm>
            <a:off x="1114613" y="4393907"/>
            <a:ext cx="4812710" cy="1410784"/>
            <a:chOff x="899965" y="2975360"/>
            <a:chExt cx="3920485" cy="1410784"/>
          </a:xfrm>
        </p:grpSpPr>
        <p:pic>
          <p:nvPicPr>
            <p:cNvPr id="8" name="Google Shape;225;p31">
              <a:extLst>
                <a:ext uri="{FF2B5EF4-FFF2-40B4-BE49-F238E27FC236}">
                  <a16:creationId xmlns:a16="http://schemas.microsoft.com/office/drawing/2014/main" id="{758BF59A-3B5A-4288-9486-1F274AB89A9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9965" y="2975360"/>
              <a:ext cx="391110" cy="436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34;p31">
              <a:extLst>
                <a:ext uri="{FF2B5EF4-FFF2-40B4-BE49-F238E27FC236}">
                  <a16:creationId xmlns:a16="http://schemas.microsoft.com/office/drawing/2014/main" id="{DD525CDB-50ED-4C87-AF25-DAEC3CE8ACC9}"/>
                </a:ext>
              </a:extLst>
            </p:cNvPr>
            <p:cNvSpPr txBox="1"/>
            <p:nvPr/>
          </p:nvSpPr>
          <p:spPr>
            <a:xfrm>
              <a:off x="1291075" y="3496649"/>
              <a:ext cx="2525852" cy="889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자전거를 쉽게 찾기 위한 자전거 위치 알림 서비스</a:t>
              </a:r>
              <a:endParaRPr sz="2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0" name="Google Shape;235;p31">
              <a:extLst>
                <a:ext uri="{FF2B5EF4-FFF2-40B4-BE49-F238E27FC236}">
                  <a16:creationId xmlns:a16="http://schemas.microsoft.com/office/drawing/2014/main" id="{4A162074-61C3-4EBE-8BFF-06B4061F95AF}"/>
                </a:ext>
              </a:extLst>
            </p:cNvPr>
            <p:cNvSpPr txBox="1"/>
            <p:nvPr/>
          </p:nvSpPr>
          <p:spPr>
            <a:xfrm>
              <a:off x="1339372" y="3030708"/>
              <a:ext cx="3481078" cy="38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자전거 위치 알림 서비스</a:t>
              </a:r>
              <a:endParaRPr sz="24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007D89-E435-44FC-AA7C-CB1CA13781BB}"/>
              </a:ext>
            </a:extLst>
          </p:cNvPr>
          <p:cNvGrpSpPr/>
          <p:nvPr/>
        </p:nvGrpSpPr>
        <p:grpSpPr>
          <a:xfrm>
            <a:off x="6185324" y="4393907"/>
            <a:ext cx="5134146" cy="1367772"/>
            <a:chOff x="4680204" y="3138762"/>
            <a:chExt cx="3873541" cy="1367772"/>
          </a:xfrm>
        </p:grpSpPr>
        <p:pic>
          <p:nvPicPr>
            <p:cNvPr id="12" name="Google Shape;226;p31">
              <a:extLst>
                <a:ext uri="{FF2B5EF4-FFF2-40B4-BE49-F238E27FC236}">
                  <a16:creationId xmlns:a16="http://schemas.microsoft.com/office/drawing/2014/main" id="{F5728999-9487-4B66-828B-3ACFEDEEC06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0204" y="3138762"/>
              <a:ext cx="362234" cy="496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237;p31">
              <a:extLst>
                <a:ext uri="{FF2B5EF4-FFF2-40B4-BE49-F238E27FC236}">
                  <a16:creationId xmlns:a16="http://schemas.microsoft.com/office/drawing/2014/main" id="{33DE69C3-3FFC-413E-AE04-25C190A0B547}"/>
                </a:ext>
              </a:extLst>
            </p:cNvPr>
            <p:cNvSpPr txBox="1"/>
            <p:nvPr/>
          </p:nvSpPr>
          <p:spPr>
            <a:xfrm>
              <a:off x="5065720" y="3706650"/>
              <a:ext cx="3481079" cy="799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자전거 </a:t>
              </a:r>
              <a:r>
                <a:rPr lang="ko-KR" altLang="en-US" sz="2000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이용 시 이용자의 안전을 위해 전방의 장애물</a:t>
              </a:r>
              <a:r>
                <a:rPr lang="ko" sz="2000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여부를 실시간으로 판독하여 알려주는 서비스</a:t>
              </a:r>
              <a:endParaRPr sz="2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Google Shape;238;p31">
              <a:extLst>
                <a:ext uri="{FF2B5EF4-FFF2-40B4-BE49-F238E27FC236}">
                  <a16:creationId xmlns:a16="http://schemas.microsoft.com/office/drawing/2014/main" id="{2C82080A-5456-4A8E-947D-0F663A1A499B}"/>
                </a:ext>
              </a:extLst>
            </p:cNvPr>
            <p:cNvSpPr txBox="1"/>
            <p:nvPr/>
          </p:nvSpPr>
          <p:spPr>
            <a:xfrm>
              <a:off x="5072666" y="3197877"/>
              <a:ext cx="3481079" cy="381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b="1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전방 상황 탐지</a:t>
              </a:r>
              <a:r>
                <a:rPr lang="ko" sz="2400" b="1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서비스</a:t>
              </a:r>
              <a:endParaRPr sz="24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097D09-B8D9-4DD4-8C71-9FE0BD26D3F7}"/>
              </a:ext>
            </a:extLst>
          </p:cNvPr>
          <p:cNvGrpSpPr/>
          <p:nvPr/>
        </p:nvGrpSpPr>
        <p:grpSpPr>
          <a:xfrm>
            <a:off x="335307" y="1790490"/>
            <a:ext cx="4831831" cy="1661202"/>
            <a:chOff x="222750" y="863885"/>
            <a:chExt cx="4062888" cy="1661202"/>
          </a:xfrm>
        </p:grpSpPr>
        <p:sp>
          <p:nvSpPr>
            <p:cNvPr id="16" name="Google Shape;218;p31">
              <a:extLst>
                <a:ext uri="{FF2B5EF4-FFF2-40B4-BE49-F238E27FC236}">
                  <a16:creationId xmlns:a16="http://schemas.microsoft.com/office/drawing/2014/main" id="{C917A8F7-C921-4C73-BDC5-6DD11DBF1640}"/>
                </a:ext>
              </a:extLst>
            </p:cNvPr>
            <p:cNvSpPr txBox="1"/>
            <p:nvPr/>
          </p:nvSpPr>
          <p:spPr>
            <a:xfrm>
              <a:off x="1176928" y="1635593"/>
              <a:ext cx="3108710" cy="889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적재적소에 자전거가 배치될 수 있도록 관리자용 배치 추천 웹 서비스 제공</a:t>
              </a:r>
              <a:endParaRPr sz="2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7" name="Google Shape;219;p31">
              <a:extLst>
                <a:ext uri="{FF2B5EF4-FFF2-40B4-BE49-F238E27FC236}">
                  <a16:creationId xmlns:a16="http://schemas.microsoft.com/office/drawing/2014/main" id="{27D10660-D2AF-474E-AF33-CA3085FD64F4}"/>
                </a:ext>
              </a:extLst>
            </p:cNvPr>
            <p:cNvSpPr txBox="1"/>
            <p:nvPr/>
          </p:nvSpPr>
          <p:spPr>
            <a:xfrm>
              <a:off x="1291075" y="1167956"/>
              <a:ext cx="2871800" cy="377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 dirty="0">
                  <a:solidFill>
                    <a:srgbClr val="3F3F3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자전거 효율적 재배치</a:t>
              </a:r>
              <a:endParaRPr sz="2400" b="1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pic>
          <p:nvPicPr>
            <p:cNvPr id="18" name="Google Shape;223;p31">
              <a:extLst>
                <a:ext uri="{FF2B5EF4-FFF2-40B4-BE49-F238E27FC236}">
                  <a16:creationId xmlns:a16="http://schemas.microsoft.com/office/drawing/2014/main" id="{664582A3-8C11-4F5A-BEF6-06AE0AD3221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2750" y="863885"/>
              <a:ext cx="1698919" cy="948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758672-F1C6-45BF-9586-AB910CB14104}"/>
              </a:ext>
            </a:extLst>
          </p:cNvPr>
          <p:cNvSpPr txBox="1"/>
          <p:nvPr/>
        </p:nvSpPr>
        <p:spPr>
          <a:xfrm>
            <a:off x="1810870" y="322730"/>
            <a:ext cx="3972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주요기능</a:t>
            </a:r>
          </a:p>
        </p:txBody>
      </p:sp>
    </p:spTree>
    <p:extLst>
      <p:ext uri="{BB962C8B-B14F-4D97-AF65-F5344CB8AC3E}">
        <p14:creationId xmlns:p14="http://schemas.microsoft.com/office/powerpoint/2010/main" val="410176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F46EB7-71D4-4260-8F66-5E6A9E43E603}"/>
              </a:ext>
            </a:extLst>
          </p:cNvPr>
          <p:cNvSpPr/>
          <p:nvPr/>
        </p:nvSpPr>
        <p:spPr>
          <a:xfrm rot="18822966">
            <a:off x="4845974" y="2315997"/>
            <a:ext cx="2680247" cy="2680247"/>
          </a:xfrm>
          <a:prstGeom prst="rect">
            <a:avLst/>
          </a:prstGeom>
          <a:noFill/>
          <a:ln w="76200">
            <a:solidFill>
              <a:srgbClr val="01A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E43E4-4DF8-4BF0-8173-F2762E76589D}"/>
              </a:ext>
            </a:extLst>
          </p:cNvPr>
          <p:cNvSpPr txBox="1"/>
          <p:nvPr/>
        </p:nvSpPr>
        <p:spPr>
          <a:xfrm>
            <a:off x="1810870" y="322730"/>
            <a:ext cx="4386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팀 구성 및 역할 분배</a:t>
            </a:r>
          </a:p>
        </p:txBody>
      </p:sp>
      <p:sp>
        <p:nvSpPr>
          <p:cNvPr id="5" name="Google Shape;166;p19">
            <a:extLst>
              <a:ext uri="{FF2B5EF4-FFF2-40B4-BE49-F238E27FC236}">
                <a16:creationId xmlns:a16="http://schemas.microsoft.com/office/drawing/2014/main" id="{3AAAA85D-E735-4B17-919B-E7E255162000}"/>
              </a:ext>
            </a:extLst>
          </p:cNvPr>
          <p:cNvSpPr txBox="1"/>
          <p:nvPr/>
        </p:nvSpPr>
        <p:spPr>
          <a:xfrm>
            <a:off x="4940964" y="3589497"/>
            <a:ext cx="2302379" cy="117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ko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</a:br>
            <a:r>
              <a:rPr lang="ko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주요 기능 설명</a:t>
            </a:r>
            <a:endParaRPr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6" name="Google Shape;167;p19">
            <a:extLst>
              <a:ext uri="{FF2B5EF4-FFF2-40B4-BE49-F238E27FC236}">
                <a16:creationId xmlns:a16="http://schemas.microsoft.com/office/drawing/2014/main" id="{92A388FE-090E-44AB-B7A5-D33029063BF1}"/>
              </a:ext>
            </a:extLst>
          </p:cNvPr>
          <p:cNvSpPr/>
          <p:nvPr/>
        </p:nvSpPr>
        <p:spPr>
          <a:xfrm rot="16200000">
            <a:off x="5703120" y="2922767"/>
            <a:ext cx="778068" cy="778581"/>
          </a:xfrm>
          <a:custGeom>
            <a:avLst/>
            <a:gdLst/>
            <a:ahLst/>
            <a:cxnLst/>
            <a:rect l="l" t="t" r="r" b="b"/>
            <a:pathLst>
              <a:path w="3185463" h="3187558" extrusionOk="0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7" name="Google Shape;168;p19">
            <a:extLst>
              <a:ext uri="{FF2B5EF4-FFF2-40B4-BE49-F238E27FC236}">
                <a16:creationId xmlns:a16="http://schemas.microsoft.com/office/drawing/2014/main" id="{94399485-A8F0-4CF6-8A0E-F245E533CBE0}"/>
              </a:ext>
            </a:extLst>
          </p:cNvPr>
          <p:cNvSpPr/>
          <p:nvPr/>
        </p:nvSpPr>
        <p:spPr>
          <a:xfrm>
            <a:off x="4111158" y="2037679"/>
            <a:ext cx="1274379" cy="127437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8" name="Google Shape;169;p19">
            <a:extLst>
              <a:ext uri="{FF2B5EF4-FFF2-40B4-BE49-F238E27FC236}">
                <a16:creationId xmlns:a16="http://schemas.microsoft.com/office/drawing/2014/main" id="{554EB1CC-9271-451A-B8EE-F31E6EC4E6CC}"/>
              </a:ext>
            </a:extLst>
          </p:cNvPr>
          <p:cNvSpPr/>
          <p:nvPr/>
        </p:nvSpPr>
        <p:spPr>
          <a:xfrm>
            <a:off x="6806464" y="2014586"/>
            <a:ext cx="1274379" cy="127437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9" name="Google Shape;170;p19">
            <a:extLst>
              <a:ext uri="{FF2B5EF4-FFF2-40B4-BE49-F238E27FC236}">
                <a16:creationId xmlns:a16="http://schemas.microsoft.com/office/drawing/2014/main" id="{5A4E7B88-D7B7-40A5-B836-C4C86A7AB2BF}"/>
              </a:ext>
            </a:extLst>
          </p:cNvPr>
          <p:cNvSpPr/>
          <p:nvPr/>
        </p:nvSpPr>
        <p:spPr>
          <a:xfrm>
            <a:off x="4111157" y="4056125"/>
            <a:ext cx="1274379" cy="127437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10" name="Google Shape;171;p19">
            <a:extLst>
              <a:ext uri="{FF2B5EF4-FFF2-40B4-BE49-F238E27FC236}">
                <a16:creationId xmlns:a16="http://schemas.microsoft.com/office/drawing/2014/main" id="{A5DB2A52-FD72-4B92-8C12-3D4AADCDCD84}"/>
              </a:ext>
            </a:extLst>
          </p:cNvPr>
          <p:cNvSpPr/>
          <p:nvPr/>
        </p:nvSpPr>
        <p:spPr>
          <a:xfrm>
            <a:off x="6806464" y="4053025"/>
            <a:ext cx="1274379" cy="127437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13" name="Google Shape;174;p19">
            <a:extLst>
              <a:ext uri="{FF2B5EF4-FFF2-40B4-BE49-F238E27FC236}">
                <a16:creationId xmlns:a16="http://schemas.microsoft.com/office/drawing/2014/main" id="{16CC450E-636B-40A2-96EF-CADE21282BC5}"/>
              </a:ext>
            </a:extLst>
          </p:cNvPr>
          <p:cNvSpPr txBox="1"/>
          <p:nvPr/>
        </p:nvSpPr>
        <p:spPr>
          <a:xfrm>
            <a:off x="3744238" y="2491367"/>
            <a:ext cx="1444721" cy="39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1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빅데이터</a:t>
            </a:r>
            <a:endParaRPr sz="1500" b="1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14" name="Google Shape;175;p19">
            <a:extLst>
              <a:ext uri="{FF2B5EF4-FFF2-40B4-BE49-F238E27FC236}">
                <a16:creationId xmlns:a16="http://schemas.microsoft.com/office/drawing/2014/main" id="{C1414EF8-6130-4074-B13C-9BAB0B962802}"/>
              </a:ext>
            </a:extLst>
          </p:cNvPr>
          <p:cNvSpPr txBox="1"/>
          <p:nvPr/>
        </p:nvSpPr>
        <p:spPr>
          <a:xfrm>
            <a:off x="7243343" y="2473069"/>
            <a:ext cx="521920" cy="35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1" i="0" u="none" strike="noStrike" cap="none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AI</a:t>
            </a:r>
            <a:endParaRPr sz="1500" b="1" i="0" u="none" strike="noStrike" cap="none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15" name="Google Shape;176;p19">
            <a:extLst>
              <a:ext uri="{FF2B5EF4-FFF2-40B4-BE49-F238E27FC236}">
                <a16:creationId xmlns:a16="http://schemas.microsoft.com/office/drawing/2014/main" id="{49DBE486-F9B5-4638-8D3C-17A51A202ABB}"/>
              </a:ext>
            </a:extLst>
          </p:cNvPr>
          <p:cNvSpPr txBox="1"/>
          <p:nvPr/>
        </p:nvSpPr>
        <p:spPr>
          <a:xfrm>
            <a:off x="4208905" y="4509748"/>
            <a:ext cx="778646" cy="39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1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IoT</a:t>
            </a:r>
            <a:endParaRPr sz="1500" b="1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16" name="Google Shape;177;p19">
            <a:extLst>
              <a:ext uri="{FF2B5EF4-FFF2-40B4-BE49-F238E27FC236}">
                <a16:creationId xmlns:a16="http://schemas.microsoft.com/office/drawing/2014/main" id="{44820521-71EE-4B2F-8783-896FF6606FB7}"/>
              </a:ext>
            </a:extLst>
          </p:cNvPr>
          <p:cNvSpPr txBox="1"/>
          <p:nvPr/>
        </p:nvSpPr>
        <p:spPr>
          <a:xfrm>
            <a:off x="6998077" y="4527678"/>
            <a:ext cx="1444721" cy="39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1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클라우드</a:t>
            </a:r>
            <a:endParaRPr sz="1500" b="1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17" name="Google Shape;178;p19">
            <a:extLst>
              <a:ext uri="{FF2B5EF4-FFF2-40B4-BE49-F238E27FC236}">
                <a16:creationId xmlns:a16="http://schemas.microsoft.com/office/drawing/2014/main" id="{15D13D1E-AE7E-493C-8235-B050510E5B9F}"/>
              </a:ext>
            </a:extLst>
          </p:cNvPr>
          <p:cNvSpPr txBox="1"/>
          <p:nvPr/>
        </p:nvSpPr>
        <p:spPr>
          <a:xfrm>
            <a:off x="-11858" y="3971039"/>
            <a:ext cx="3931361" cy="14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PI Camera를 이용해 </a:t>
            </a: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전방</a:t>
            </a: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데이터 수집</a:t>
            </a:r>
            <a:endParaRPr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충격감지 센서 및 mqtt 통신 구현</a:t>
            </a:r>
            <a:endParaRPr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미반납 자전거 수거를 위한 </a:t>
            </a:r>
            <a:endParaRPr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위치알림 기능</a:t>
            </a:r>
            <a:endParaRPr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원격제어 및 정보 열람을 위한</a:t>
            </a:r>
            <a:endParaRPr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안드로이드 어플 구현</a:t>
            </a:r>
            <a:endParaRPr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18" name="Google Shape;179;p19">
            <a:extLst>
              <a:ext uri="{FF2B5EF4-FFF2-40B4-BE49-F238E27FC236}">
                <a16:creationId xmlns:a16="http://schemas.microsoft.com/office/drawing/2014/main" id="{29C26865-01A5-4A42-9278-A17B2446C772}"/>
              </a:ext>
            </a:extLst>
          </p:cNvPr>
          <p:cNvSpPr txBox="1"/>
          <p:nvPr/>
        </p:nvSpPr>
        <p:spPr>
          <a:xfrm>
            <a:off x="8452692" y="3889054"/>
            <a:ext cx="3363937" cy="14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관리자 웹페이지 제작</a:t>
            </a:r>
            <a:endParaRPr lang="ko-KR" altLang="en-US"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Arial"/>
              <a:buChar char="-"/>
            </a:pPr>
            <a:r>
              <a:rPr lang="ko-KR" altLang="en-US" sz="1600" b="0" i="0" u="none" strike="noStrike" cap="none" dirty="0" err="1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따릉이</a:t>
            </a:r>
            <a:r>
              <a:rPr lang="ko-KR" altLang="en-US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보관소 위치 및</a:t>
            </a:r>
            <a:endParaRPr lang="en-US" altLang="ko-KR"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146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</a:pPr>
            <a:r>
              <a:rPr lang="en-US" altLang="ko-KR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  </a:t>
            </a:r>
            <a:r>
              <a:rPr lang="ko-KR" altLang="en-US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보유대수 </a:t>
            </a:r>
            <a:r>
              <a:rPr lang="en-US" altLang="ko-KR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, </a:t>
            </a:r>
            <a:r>
              <a:rPr lang="ko-KR" altLang="en-US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예측대수 현황 표시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-"/>
            </a:pPr>
            <a:r>
              <a:rPr lang="ko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불량/미아 자전거 알림</a:t>
            </a:r>
            <a:endParaRPr sz="1600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사용자 어플제작 서브 역할</a:t>
            </a:r>
            <a:endParaRPr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지속적 DB 통합 및 관리</a:t>
            </a:r>
            <a:endParaRPr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20" name="Google Shape;172;p19">
            <a:extLst>
              <a:ext uri="{FF2B5EF4-FFF2-40B4-BE49-F238E27FC236}">
                <a16:creationId xmlns:a16="http://schemas.microsoft.com/office/drawing/2014/main" id="{A88B40C1-3103-42B8-BD6C-D5C94D523BC5}"/>
              </a:ext>
            </a:extLst>
          </p:cNvPr>
          <p:cNvSpPr txBox="1"/>
          <p:nvPr/>
        </p:nvSpPr>
        <p:spPr>
          <a:xfrm>
            <a:off x="8261037" y="2289027"/>
            <a:ext cx="3555592" cy="77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300"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AI </a:t>
            </a: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실시간 장애물 알림</a:t>
            </a: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서비스 구현</a:t>
            </a:r>
            <a:r>
              <a:rPr lang="en-US" alt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</a:t>
            </a:r>
          </a:p>
          <a:p>
            <a:pPr>
              <a:buClr>
                <a:srgbClr val="000000"/>
              </a:buClr>
              <a:buSzPts val="1300"/>
            </a:pPr>
            <a:r>
              <a:rPr lang="en-US" alt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- </a:t>
            </a:r>
            <a:r>
              <a:rPr lang="ko-KR" altLang="en-US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실시간 객</a:t>
            </a: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체</a:t>
            </a:r>
            <a:r>
              <a:rPr lang="ko-KR" altLang="en-US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탐지</a:t>
            </a:r>
            <a:r>
              <a:rPr lang="en-US" altLang="ko-KR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(YOLO)</a:t>
            </a:r>
          </a:p>
          <a:p>
            <a:pPr>
              <a:buClr>
                <a:srgbClr val="000000"/>
              </a:buClr>
              <a:buSzPts val="1300"/>
            </a:pPr>
            <a:r>
              <a:rPr lang="ko-KR" altLang="en-US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빅데이터 </a:t>
            </a:r>
            <a:r>
              <a:rPr lang="en-US" altLang="ko-KR" sz="1600" dirty="0" err="1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XGB</a:t>
            </a:r>
            <a:r>
              <a:rPr lang="en-US" altLang="ko-KR" sz="1600" b="0" i="0" u="none" strike="noStrike" cap="none" dirty="0" err="1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oost</a:t>
            </a:r>
            <a:r>
              <a:rPr lang="en-US" altLang="ko-KR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</a:t>
            </a:r>
            <a:r>
              <a:rPr lang="ko-KR" altLang="en-US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모델 및 환경 구축 지원</a:t>
            </a:r>
            <a:endParaRPr lang="ko" altLang="en-US"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en-US" altLang="ko"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  <p:sp>
        <p:nvSpPr>
          <p:cNvPr id="21" name="Google Shape;173;p19">
            <a:extLst>
              <a:ext uri="{FF2B5EF4-FFF2-40B4-BE49-F238E27FC236}">
                <a16:creationId xmlns:a16="http://schemas.microsoft.com/office/drawing/2014/main" id="{A7747E01-7BB0-4AC8-8E48-2E301F96F3DF}"/>
              </a:ext>
            </a:extLst>
          </p:cNvPr>
          <p:cNvSpPr txBox="1"/>
          <p:nvPr/>
        </p:nvSpPr>
        <p:spPr>
          <a:xfrm>
            <a:off x="-111431" y="1900434"/>
            <a:ext cx="4027039" cy="127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자전거 이용현황 분석</a:t>
            </a:r>
            <a:endParaRPr lang="en-US" altLang="ko"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실시간 대여정보와</a:t>
            </a:r>
            <a:endParaRPr lang="en-US" altLang="ko-KR" sz="1600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날씨정보 수집</a:t>
            </a:r>
            <a:endParaRPr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ko" sz="1600" b="0" i="0" u="none" strike="noStrike" cap="none" dirty="0" err="1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XGBoost</a:t>
            </a:r>
            <a:r>
              <a:rPr lang="ko-KR" altLang="en-US" sz="1600" b="0" i="0" u="none" strike="noStrike" cap="none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를 이용한 </a:t>
            </a:r>
            <a:endParaRPr lang="en-US" altLang="ko-KR" sz="1600" b="0" i="0" u="none" strike="noStrike" cap="none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대여건수</a:t>
            </a:r>
            <a:r>
              <a:rPr lang="en-US" altLang="ko-KR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, </a:t>
            </a: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반납건수 예측</a:t>
            </a:r>
            <a:endParaRPr lang="en-US" altLang="ko-KR" sz="1600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ko-KR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AI </a:t>
            </a: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학습 데이터 </a:t>
            </a:r>
            <a:r>
              <a:rPr lang="ko-KR" altLang="en-US" sz="1600" dirty="0" err="1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전처리</a:t>
            </a: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및 </a:t>
            </a:r>
            <a:r>
              <a:rPr lang="ko-KR" altLang="en-US" sz="1600" dirty="0" err="1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라벨링</a:t>
            </a:r>
            <a:r>
              <a:rPr lang="ko-KR" altLang="en-US" sz="1600" dirty="0">
                <a:solidFill>
                  <a:srgbClr val="3F3F3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sym typeface="Arial"/>
              </a:rPr>
              <a:t> 지원</a:t>
            </a:r>
            <a:endParaRPr lang="en-US" altLang="ko-KR" sz="1600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en-US" altLang="ko-KR" sz="1600" dirty="0">
              <a:solidFill>
                <a:srgbClr val="3F3F3F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879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ADA41-58B9-4CBF-A26D-87356F4B673D}"/>
              </a:ext>
            </a:extLst>
          </p:cNvPr>
          <p:cNvSpPr txBox="1"/>
          <p:nvPr/>
        </p:nvSpPr>
        <p:spPr>
          <a:xfrm>
            <a:off x="1810870" y="322730"/>
            <a:ext cx="6497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</a:t>
            </a:r>
            <a:r>
              <a:rPr lang="en-US" altLang="ko-KR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System</a:t>
            </a:r>
            <a:r>
              <a:rPr lang="ko-KR" altLang="en-US" sz="3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ko-KR" sz="3200" dirty="0" err="1">
                <a:solidFill>
                  <a:schemeClr val="dk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Architecture</a:t>
            </a:r>
            <a:endParaRPr lang="ko-KR" altLang="en-US" sz="32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AEB17-3BFE-41A7-B8A3-4FB71807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77" y="1335963"/>
            <a:ext cx="6942045" cy="53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47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1958</Words>
  <Application>Microsoft Office PowerPoint</Application>
  <PresentationFormat>와이드스크린</PresentationFormat>
  <Paragraphs>454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210 옴니고딕 040</vt:lpstr>
      <vt:lpstr>210 옴니고딕 050</vt:lpstr>
      <vt:lpstr>210 옴니고딕 020</vt:lpstr>
      <vt:lpstr>맑은 고딕</vt:lpstr>
      <vt:lpstr>Cambria Math</vt:lpstr>
      <vt:lpstr>210 옴니고딕 030</vt:lpstr>
      <vt:lpstr>Arial</vt:lpstr>
      <vt:lpstr>210 옴니고딕 010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campusseven26</dc:creator>
  <cp:lastModifiedBy>campusseven72</cp:lastModifiedBy>
  <cp:revision>99</cp:revision>
  <dcterms:created xsi:type="dcterms:W3CDTF">2020-12-18T06:39:46Z</dcterms:created>
  <dcterms:modified xsi:type="dcterms:W3CDTF">2020-12-27T14:16:29Z</dcterms:modified>
</cp:coreProperties>
</file>